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40"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D02C40FD-1AB7-7A4A-B511-240D1F930853}"/>
    <pc:docChg chg="modSld">
      <pc:chgData name="GOMEZ, Paula" userId="S::gomezp@who.int::c93cf399-3ed7-4230-9282-8831e3fe5ae7" providerId="AD" clId="Web-{D02C40FD-1AB7-7A4A-B511-240D1F930853}" dt="2023-04-07T10:56:56.975" v="3" actId="20577"/>
      <pc:docMkLst>
        <pc:docMk/>
      </pc:docMkLst>
      <pc:sldChg chg="modSp">
        <pc:chgData name="GOMEZ, Paula" userId="S::gomezp@who.int::c93cf399-3ed7-4230-9282-8831e3fe5ae7" providerId="AD" clId="Web-{D02C40FD-1AB7-7A4A-B511-240D1F930853}" dt="2023-04-07T10:56:56.975" v="3" actId="20577"/>
        <pc:sldMkLst>
          <pc:docMk/>
          <pc:sldMk cId="0" sldId="257"/>
        </pc:sldMkLst>
        <pc:spChg chg="mod">
          <ac:chgData name="GOMEZ, Paula" userId="S::gomezp@who.int::c93cf399-3ed7-4230-9282-8831e3fe5ae7" providerId="AD" clId="Web-{D02C40FD-1AB7-7A4A-B511-240D1F930853}" dt="2023-04-07T10:56:56.975" v="3" actId="20577"/>
          <ac:spMkLst>
            <pc:docMk/>
            <pc:sldMk cId="0" sldId="257"/>
            <ac:spMk id="318" creationId="{00000000-0000-0000-0000-000000000000}"/>
          </ac:spMkLst>
        </pc:spChg>
      </pc:sldChg>
    </pc:docChg>
  </pc:docChgLst>
  <pc:docChgLst>
    <pc:chgData name="EZZINE, Hind" userId="S::ezzineh@who.int::edcab00f-6318-46e5-a4a9-188b01ee222f" providerId="AD" clId="Web-{0EFF65B5-0218-8F20-0049-AB53D56B4467}"/>
    <pc:docChg chg="modSld">
      <pc:chgData name="EZZINE, Hind" userId="S::ezzineh@who.int::edcab00f-6318-46e5-a4a9-188b01ee222f" providerId="AD" clId="Web-{0EFF65B5-0218-8F20-0049-AB53D56B4467}" dt="2023-06-27T08:07:25.157" v="23" actId="20577"/>
      <pc:docMkLst>
        <pc:docMk/>
      </pc:docMkLst>
      <pc:sldChg chg="modSp">
        <pc:chgData name="EZZINE, Hind" userId="S::ezzineh@who.int::edcab00f-6318-46e5-a4a9-188b01ee222f" providerId="AD" clId="Web-{0EFF65B5-0218-8F20-0049-AB53D56B4467}" dt="2023-06-27T08:06:14.404" v="12" actId="1076"/>
        <pc:sldMkLst>
          <pc:docMk/>
          <pc:sldMk cId="0" sldId="257"/>
        </pc:sldMkLst>
        <pc:spChg chg="mod">
          <ac:chgData name="EZZINE, Hind" userId="S::ezzineh@who.int::edcab00f-6318-46e5-a4a9-188b01ee222f" providerId="AD" clId="Web-{0EFF65B5-0218-8F20-0049-AB53D56B4467}" dt="2023-06-27T08:06:14.404" v="12" actId="1076"/>
          <ac:spMkLst>
            <pc:docMk/>
            <pc:sldMk cId="0" sldId="257"/>
            <ac:spMk id="318" creationId="{00000000-0000-0000-0000-000000000000}"/>
          </ac:spMkLst>
        </pc:spChg>
      </pc:sldChg>
      <pc:sldChg chg="modSp">
        <pc:chgData name="EZZINE, Hind" userId="S::ezzineh@who.int::edcab00f-6318-46e5-a4a9-188b01ee222f" providerId="AD" clId="Web-{0EFF65B5-0218-8F20-0049-AB53D56B4467}" dt="2023-06-27T08:07:25.157" v="23" actId="20577"/>
        <pc:sldMkLst>
          <pc:docMk/>
          <pc:sldMk cId="0" sldId="271"/>
        </pc:sldMkLst>
        <pc:spChg chg="mod">
          <ac:chgData name="EZZINE, Hind" userId="S::ezzineh@who.int::edcab00f-6318-46e5-a4a9-188b01ee222f" providerId="AD" clId="Web-{0EFF65B5-0218-8F20-0049-AB53D56B4467}" dt="2023-06-27T08:07:25.157" v="23" actId="20577"/>
          <ac:spMkLst>
            <pc:docMk/>
            <pc:sldMk cId="0" sldId="271"/>
            <ac:spMk id="2" creationId="{120280A6-11AA-833F-E7B2-4475BA760F83}"/>
          </ac:spMkLst>
        </pc:spChg>
      </pc:sldChg>
      <pc:sldChg chg="modSp">
        <pc:chgData name="EZZINE, Hind" userId="S::ezzineh@who.int::edcab00f-6318-46e5-a4a9-188b01ee222f" providerId="AD" clId="Web-{0EFF65B5-0218-8F20-0049-AB53D56B4467}" dt="2023-06-27T08:06:47.203" v="15" actId="20577"/>
        <pc:sldMkLst>
          <pc:docMk/>
          <pc:sldMk cId="0" sldId="274"/>
        </pc:sldMkLst>
        <pc:spChg chg="mod">
          <ac:chgData name="EZZINE, Hind" userId="S::ezzineh@who.int::edcab00f-6318-46e5-a4a9-188b01ee222f" providerId="AD" clId="Web-{0EFF65B5-0218-8F20-0049-AB53D56B4467}" dt="2023-06-27T08:06:47.203" v="15" actId="20577"/>
          <ac:spMkLst>
            <pc:docMk/>
            <pc:sldMk cId="0" sldId="274"/>
            <ac:spMk id="459" creationId="{00000000-0000-0000-0000-000000000000}"/>
          </ac:spMkLst>
        </pc:spChg>
      </pc:sldChg>
    </pc:docChg>
  </pc:docChgLst>
  <pc:docChgLst>
    <pc:chgData name="GOMEZ, Paula" userId="c93cf399-3ed7-4230-9282-8831e3fe5ae7" providerId="ADAL" clId="{8C82FF94-5E49-4039-94B6-DB81CB39E40A}"/>
    <pc:docChg chg="custSel modSld">
      <pc:chgData name="GOMEZ, Paula" userId="c93cf399-3ed7-4230-9282-8831e3fe5ae7" providerId="ADAL" clId="{8C82FF94-5E49-4039-94B6-DB81CB39E40A}" dt="2023-06-29T14:39:18.627" v="34" actId="1035"/>
      <pc:docMkLst>
        <pc:docMk/>
      </pc:docMkLst>
      <pc:sldChg chg="modSp mod">
        <pc:chgData name="GOMEZ, Paula" userId="c93cf399-3ed7-4230-9282-8831e3fe5ae7" providerId="ADAL" clId="{8C82FF94-5E49-4039-94B6-DB81CB39E40A}" dt="2023-06-29T14:37:47.928" v="21" actId="20577"/>
        <pc:sldMkLst>
          <pc:docMk/>
          <pc:sldMk cId="0" sldId="256"/>
        </pc:sldMkLst>
        <pc:spChg chg="mod">
          <ac:chgData name="GOMEZ, Paula" userId="c93cf399-3ed7-4230-9282-8831e3fe5ae7" providerId="ADAL" clId="{8C82FF94-5E49-4039-94B6-DB81CB39E40A}" dt="2023-06-29T14:37:47.928" v="21" actId="20577"/>
          <ac:spMkLst>
            <pc:docMk/>
            <pc:sldMk cId="0" sldId="256"/>
            <ac:spMk id="2" creationId="{CE75EA1D-5C58-6F14-2264-F1C2078FF907}"/>
          </ac:spMkLst>
        </pc:spChg>
        <pc:spChg chg="mod">
          <ac:chgData name="GOMEZ, Paula" userId="c93cf399-3ed7-4230-9282-8831e3fe5ae7" providerId="ADAL" clId="{8C82FF94-5E49-4039-94B6-DB81CB39E40A}" dt="2023-06-29T14:37:26.649" v="1" actId="1076"/>
          <ac:spMkLst>
            <pc:docMk/>
            <pc:sldMk cId="0" sldId="256"/>
            <ac:spMk id="312" creationId="{00000000-0000-0000-0000-000000000000}"/>
          </ac:spMkLst>
        </pc:spChg>
        <pc:spChg chg="mod">
          <ac:chgData name="GOMEZ, Paula" userId="c93cf399-3ed7-4230-9282-8831e3fe5ae7" providerId="ADAL" clId="{8C82FF94-5E49-4039-94B6-DB81CB39E40A}" dt="2023-06-29T14:37:36.267" v="19" actId="20577"/>
          <ac:spMkLst>
            <pc:docMk/>
            <pc:sldMk cId="0" sldId="256"/>
            <ac:spMk id="314" creationId="{00000000-0000-0000-0000-000000000000}"/>
          </ac:spMkLst>
        </pc:spChg>
      </pc:sldChg>
      <pc:sldChg chg="modSp mod">
        <pc:chgData name="GOMEZ, Paula" userId="c93cf399-3ed7-4230-9282-8831e3fe5ae7" providerId="ADAL" clId="{8C82FF94-5E49-4039-94B6-DB81CB39E40A}" dt="2023-06-29T14:38:16.700" v="22" actId="790"/>
        <pc:sldMkLst>
          <pc:docMk/>
          <pc:sldMk cId="0" sldId="259"/>
        </pc:sldMkLst>
        <pc:spChg chg="mod">
          <ac:chgData name="GOMEZ, Paula" userId="c93cf399-3ed7-4230-9282-8831e3fe5ae7" providerId="ADAL" clId="{8C82FF94-5E49-4039-94B6-DB81CB39E40A}" dt="2023-06-29T14:38:16.700" v="22" actId="790"/>
          <ac:spMkLst>
            <pc:docMk/>
            <pc:sldMk cId="0" sldId="259"/>
            <ac:spMk id="329" creationId="{00000000-0000-0000-0000-000000000000}"/>
          </ac:spMkLst>
        </pc:spChg>
      </pc:sldChg>
      <pc:sldChg chg="modSp mod">
        <pc:chgData name="GOMEZ, Paula" userId="c93cf399-3ed7-4230-9282-8831e3fe5ae7" providerId="ADAL" clId="{8C82FF94-5E49-4039-94B6-DB81CB39E40A}" dt="2023-06-29T14:38:37.076" v="24" actId="1076"/>
        <pc:sldMkLst>
          <pc:docMk/>
          <pc:sldMk cId="0" sldId="260"/>
        </pc:sldMkLst>
        <pc:spChg chg="mod">
          <ac:chgData name="GOMEZ, Paula" userId="c93cf399-3ed7-4230-9282-8831e3fe5ae7" providerId="ADAL" clId="{8C82FF94-5E49-4039-94B6-DB81CB39E40A}" dt="2023-06-29T14:38:37.076" v="24" actId="1076"/>
          <ac:spMkLst>
            <pc:docMk/>
            <pc:sldMk cId="0" sldId="260"/>
            <ac:spMk id="4" creationId="{13CFC150-0937-6A46-035A-FF5F9F4F633C}"/>
          </ac:spMkLst>
        </pc:spChg>
      </pc:sldChg>
      <pc:sldChg chg="modSp mod">
        <pc:chgData name="GOMEZ, Paula" userId="c93cf399-3ed7-4230-9282-8831e3fe5ae7" providerId="ADAL" clId="{8C82FF94-5E49-4039-94B6-DB81CB39E40A}" dt="2023-06-29T14:38:32.793" v="23" actId="1076"/>
        <pc:sldMkLst>
          <pc:docMk/>
          <pc:sldMk cId="0" sldId="263"/>
        </pc:sldMkLst>
        <pc:spChg chg="mod">
          <ac:chgData name="GOMEZ, Paula" userId="c93cf399-3ed7-4230-9282-8831e3fe5ae7" providerId="ADAL" clId="{8C82FF94-5E49-4039-94B6-DB81CB39E40A}" dt="2023-06-29T14:38:32.793" v="23" actId="1076"/>
          <ac:spMkLst>
            <pc:docMk/>
            <pc:sldMk cId="0" sldId="263"/>
            <ac:spMk id="4" creationId="{2CDBF996-9E15-FDC1-D83A-AD515FA3C208}"/>
          </ac:spMkLst>
        </pc:spChg>
      </pc:sldChg>
      <pc:sldChg chg="modSp mod">
        <pc:chgData name="GOMEZ, Paula" userId="c93cf399-3ed7-4230-9282-8831e3fe5ae7" providerId="ADAL" clId="{8C82FF94-5E49-4039-94B6-DB81CB39E40A}" dt="2023-06-29T14:38:57.596" v="26" actId="207"/>
        <pc:sldMkLst>
          <pc:docMk/>
          <pc:sldMk cId="0" sldId="266"/>
        </pc:sldMkLst>
        <pc:spChg chg="mod">
          <ac:chgData name="GOMEZ, Paula" userId="c93cf399-3ed7-4230-9282-8831e3fe5ae7" providerId="ADAL" clId="{8C82FF94-5E49-4039-94B6-DB81CB39E40A}" dt="2023-06-29T14:38:57.596" v="26" actId="207"/>
          <ac:spMkLst>
            <pc:docMk/>
            <pc:sldMk cId="0" sldId="266"/>
            <ac:spMk id="407" creationId="{00000000-0000-0000-0000-000000000000}"/>
          </ac:spMkLst>
        </pc:spChg>
      </pc:sldChg>
      <pc:sldChg chg="modSp mod">
        <pc:chgData name="GOMEZ, Paula" userId="c93cf399-3ed7-4230-9282-8831e3fe5ae7" providerId="ADAL" clId="{8C82FF94-5E49-4039-94B6-DB81CB39E40A}" dt="2023-06-29T14:39:18.627" v="34" actId="1035"/>
        <pc:sldMkLst>
          <pc:docMk/>
          <pc:sldMk cId="0" sldId="272"/>
        </pc:sldMkLst>
        <pc:spChg chg="mod">
          <ac:chgData name="GOMEZ, Paula" userId="c93cf399-3ed7-4230-9282-8831e3fe5ae7" providerId="ADAL" clId="{8C82FF94-5E49-4039-94B6-DB81CB39E40A}" dt="2023-06-29T14:39:18.627" v="34" actId="1035"/>
          <ac:spMkLst>
            <pc:docMk/>
            <pc:sldMk cId="0" sldId="272"/>
            <ac:spMk id="4" creationId="{E190E3C8-4784-CC84-3516-9B5B0D0F3ED6}"/>
          </ac:spMkLst>
        </pc:spChg>
      </pc:sldChg>
    </pc:docChg>
  </pc:docChgLst>
  <pc:docChgLst>
    <pc:chgData name="GOMEZ, Paula" userId="c93cf399-3ed7-4230-9282-8831e3fe5ae7" providerId="ADAL" clId="{A0DC3092-BE47-4B72-8FB7-5C4D1F8C41C5}"/>
    <pc:docChg chg="modSld">
      <pc:chgData name="GOMEZ, Paula" userId="c93cf399-3ed7-4230-9282-8831e3fe5ae7" providerId="ADAL" clId="{A0DC3092-BE47-4B72-8FB7-5C4D1F8C41C5}" dt="2023-01-24T17:08:47.817" v="11" actId="20577"/>
      <pc:docMkLst>
        <pc:docMk/>
      </pc:docMkLst>
      <pc:sldChg chg="modSp mod">
        <pc:chgData name="GOMEZ, Paula" userId="c93cf399-3ed7-4230-9282-8831e3fe5ae7" providerId="ADAL" clId="{A0DC3092-BE47-4B72-8FB7-5C4D1F8C41C5}" dt="2023-01-24T17:08:47.817" v="11" actId="20577"/>
        <pc:sldMkLst>
          <pc:docMk/>
          <pc:sldMk cId="0" sldId="257"/>
        </pc:sldMkLst>
        <pc:spChg chg="mod">
          <ac:chgData name="GOMEZ, Paula" userId="c93cf399-3ed7-4230-9282-8831e3fe5ae7" providerId="ADAL" clId="{A0DC3092-BE47-4B72-8FB7-5C4D1F8C41C5}" dt="2023-01-24T17:08:47.817" v="11" actId="20577"/>
          <ac:spMkLst>
            <pc:docMk/>
            <pc:sldMk cId="0" sldId="257"/>
            <ac:spMk id="318" creationId="{00000000-0000-0000-0000-000000000000}"/>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title>
      <c:tx>
        <c:rich>
          <a:bodyPr rot="0"/>
          <a:lstStyle/>
          <a:p>
            <a:pPr>
              <a:defRPr sz="1679" b="0" i="0" u="none" strike="noStrike">
                <a:solidFill>
                  <a:srgbClr val="000000"/>
                </a:solidFill>
                <a:latin typeface="Source Sans Pro Regular"/>
              </a:defRPr>
            </a:pPr>
            <a:r>
              <a:rPr lang="fr-FR" sz="1679" b="0" i="0" u="none" strike="noStrike" dirty="0">
                <a:solidFill>
                  <a:srgbClr val="000000"/>
                </a:solidFill>
                <a:latin typeface="Source Sans Pro Regular"/>
              </a:rPr>
              <a:t>Courbe épidémique </a:t>
            </a:r>
            <a:endParaRPr lang="hu-HU" sz="1679" b="0" i="0" u="none" strike="noStrike" dirty="0">
              <a:solidFill>
                <a:srgbClr val="000000"/>
              </a:solidFill>
              <a:latin typeface="Source Sans Pro Regular"/>
            </a:endParaRPr>
          </a:p>
        </c:rich>
      </c:tx>
      <c:layout>
        <c:manualLayout>
          <c:xMode val="edge"/>
          <c:yMode val="edge"/>
          <c:x val="0.31686599999999998"/>
          <c:y val="0"/>
          <c:w val="0.36626799999999998"/>
          <c:h val="0.13930300000000001"/>
        </c:manualLayout>
      </c:layout>
      <c:overlay val="1"/>
      <c:spPr>
        <a:noFill/>
        <a:effectLst/>
      </c:spPr>
    </c:title>
    <c:autoTitleDeleted val="0"/>
    <c:plotArea>
      <c:layout>
        <c:manualLayout>
          <c:layoutTarget val="inner"/>
          <c:xMode val="edge"/>
          <c:yMode val="edge"/>
          <c:x val="0.16487399999999999"/>
          <c:y val="0.13930300000000001"/>
          <c:w val="0.83012600000000003"/>
          <c:h val="0.59373100000000001"/>
        </c:manualLayout>
      </c:layout>
      <c:barChart>
        <c:barDir val="col"/>
        <c:grouping val="clustered"/>
        <c:varyColors val="0"/>
        <c:ser>
          <c:idx val="0"/>
          <c:order val="0"/>
          <c:tx>
            <c:strRef>
              <c:f>Sheet1!$B$1</c:f>
              <c:strCache>
                <c:ptCount val="1"/>
                <c:pt idx="0">
                  <c:v>cases</c:v>
                </c:pt>
              </c:strCache>
            </c:strRef>
          </c:tx>
          <c:spPr>
            <a:gradFill flip="none" rotWithShape="1">
              <a:gsLst>
                <a:gs pos="0">
                  <a:srgbClr val="339966"/>
                </a:gs>
                <a:gs pos="100000">
                  <a:srgbClr val="CCFFFF"/>
                </a:gs>
              </a:gsLst>
              <a:lin ang="5400000" scaled="0"/>
            </a:gradFill>
            <a:ln w="12700" cap="flat">
              <a:solidFill>
                <a:srgbClr val="000000"/>
              </a:solidFill>
              <a:prstDash val="solid"/>
              <a:round/>
            </a:ln>
            <a:effectLst/>
          </c:spPr>
          <c:invertIfNegative val="0"/>
          <c:cat>
            <c:strRef>
              <c:f>Sheet1!$A$2:$A$7</c:f>
              <c:strCache>
                <c:ptCount val="6"/>
                <c:pt idx="0">
                  <c:v>6:00</c:v>
                </c:pt>
                <c:pt idx="1">
                  <c:v>9:00</c:v>
                </c:pt>
                <c:pt idx="2">
                  <c:v>12:00</c:v>
                </c:pt>
                <c:pt idx="3">
                  <c:v>15:00</c:v>
                </c:pt>
                <c:pt idx="4">
                  <c:v>18:00</c:v>
                </c:pt>
                <c:pt idx="5">
                  <c:v>21:00</c:v>
                </c:pt>
              </c:strCache>
            </c:strRef>
          </c:cat>
          <c:val>
            <c:numRef>
              <c:f>Sheet1!$B$2:$B$7</c:f>
              <c:numCache>
                <c:formatCode>General</c:formatCode>
                <c:ptCount val="6"/>
                <c:pt idx="0">
                  <c:v>0</c:v>
                </c:pt>
                <c:pt idx="1">
                  <c:v>1</c:v>
                </c:pt>
                <c:pt idx="2">
                  <c:v>1</c:v>
                </c:pt>
                <c:pt idx="3">
                  <c:v>2</c:v>
                </c:pt>
                <c:pt idx="4">
                  <c:v>1</c:v>
                </c:pt>
                <c:pt idx="5">
                  <c:v>0</c:v>
                </c:pt>
              </c:numCache>
            </c:numRef>
          </c:val>
          <c:extLst>
            <c:ext xmlns:c16="http://schemas.microsoft.com/office/drawing/2014/chart" uri="{C3380CC4-5D6E-409C-BE32-E72D297353CC}">
              <c16:uniqueId val="{00000000-4363-466F-BDAF-65DEEA4F561A}"/>
            </c:ext>
          </c:extLst>
        </c:ser>
        <c:dLbls>
          <c:showLegendKey val="0"/>
          <c:showVal val="0"/>
          <c:showCatName val="0"/>
          <c:showSerName val="0"/>
          <c:showPercent val="0"/>
          <c:showBubbleSize val="0"/>
        </c:dLbls>
        <c:gapWidth val="0"/>
        <c:axId val="724406896"/>
        <c:axId val="724413560"/>
      </c:barChart>
      <c:catAx>
        <c:axId val="724406896"/>
        <c:scaling>
          <c:orientation val="minMax"/>
        </c:scaling>
        <c:delete val="0"/>
        <c:axPos val="b"/>
        <c:title>
          <c:tx>
            <c:rich>
              <a:bodyPr rot="0"/>
              <a:lstStyle/>
              <a:p>
                <a:pPr>
                  <a:defRPr sz="1400" b="0" i="0" u="none" strike="noStrike">
                    <a:solidFill>
                      <a:srgbClr val="000000"/>
                    </a:solidFill>
                    <a:latin typeface="Source Sans Pro Regular"/>
                  </a:defRPr>
                </a:pPr>
                <a:r>
                  <a:rPr lang="fr-FR" sz="1400" b="0" i="0" u="none" strike="noStrike" dirty="0">
                    <a:solidFill>
                      <a:srgbClr val="000000"/>
                    </a:solidFill>
                    <a:latin typeface="Source Sans Pro Regular"/>
                  </a:rPr>
                  <a:t>Temps</a:t>
                </a:r>
                <a:endParaRPr lang="hu-HU" sz="1400" b="0" i="0" u="none" strike="noStrike" dirty="0">
                  <a:solidFill>
                    <a:srgbClr val="000000"/>
                  </a:solidFill>
                  <a:latin typeface="Source Sans Pro Regular"/>
                </a:endParaRPr>
              </a:p>
            </c:rich>
          </c:tx>
          <c:overlay val="1"/>
        </c:title>
        <c:numFmt formatCode="General" sourceLinked="0"/>
        <c:majorTickMark val="out"/>
        <c:minorTickMark val="none"/>
        <c:tickLblPos val="low"/>
        <c:spPr>
          <a:ln w="12700" cap="flat">
            <a:solidFill>
              <a:srgbClr val="808080"/>
            </a:solidFill>
            <a:prstDash val="solid"/>
            <a:round/>
          </a:ln>
        </c:spPr>
        <c:txPr>
          <a:bodyPr rot="-2700000"/>
          <a:lstStyle/>
          <a:p>
            <a:pPr>
              <a:defRPr sz="1400" b="0" i="0" u="none" strike="noStrike">
                <a:solidFill>
                  <a:srgbClr val="000000"/>
                </a:solidFill>
                <a:latin typeface="Calibri"/>
              </a:defRPr>
            </a:pPr>
            <a:endParaRPr lang="en-US"/>
          </a:p>
        </c:txPr>
        <c:crossAx val="724413560"/>
        <c:crosses val="autoZero"/>
        <c:auto val="1"/>
        <c:lblAlgn val="ctr"/>
        <c:lblOffset val="100"/>
        <c:noMultiLvlLbl val="1"/>
      </c:catAx>
      <c:valAx>
        <c:axId val="724413560"/>
        <c:scaling>
          <c:orientation val="minMax"/>
        </c:scaling>
        <c:delete val="0"/>
        <c:axPos val="l"/>
        <c:majorGridlines>
          <c:spPr>
            <a:ln w="12700" cap="flat">
              <a:solidFill>
                <a:srgbClr val="000000"/>
              </a:solidFill>
              <a:prstDash val="solid"/>
              <a:miter lim="800000"/>
            </a:ln>
          </c:spPr>
        </c:majorGridlines>
        <c:title>
          <c:tx>
            <c:rich>
              <a:bodyPr rot="-5400000"/>
              <a:lstStyle/>
              <a:p>
                <a:pPr>
                  <a:defRPr sz="1400" b="0" i="0" u="none" strike="noStrike">
                    <a:solidFill>
                      <a:srgbClr val="000000"/>
                    </a:solidFill>
                    <a:latin typeface="Source Sans Pro Regular"/>
                  </a:defRPr>
                </a:pPr>
                <a:r>
                  <a:rPr lang="fr-FR" sz="1400" b="0" i="0" u="none" strike="noStrike" dirty="0">
                    <a:solidFill>
                      <a:srgbClr val="000000"/>
                    </a:solidFill>
                    <a:latin typeface="Source Sans Pro Regular"/>
                  </a:rPr>
                  <a:t>Cas</a:t>
                </a:r>
                <a:endParaRPr lang="hu-HU" sz="1400" b="0" i="0" u="none" strike="noStrike" dirty="0">
                  <a:solidFill>
                    <a:srgbClr val="000000"/>
                  </a:solidFill>
                  <a:latin typeface="Source Sans Pro Regular"/>
                </a:endParaRPr>
              </a:p>
            </c:rich>
          </c:tx>
          <c:overlay val="1"/>
        </c:title>
        <c:numFmt formatCode="0" sourceLinked="0"/>
        <c:majorTickMark val="out"/>
        <c:minorTickMark val="none"/>
        <c:tickLblPos val="nextTo"/>
        <c:spPr>
          <a:ln w="12700" cap="flat">
            <a:solidFill>
              <a:srgbClr val="808080"/>
            </a:solidFill>
            <a:prstDash val="solid"/>
            <a:round/>
          </a:ln>
        </c:spPr>
        <c:txPr>
          <a:bodyPr rot="0"/>
          <a:lstStyle/>
          <a:p>
            <a:pPr>
              <a:defRPr sz="1400" b="0" i="0" u="none" strike="noStrike">
                <a:solidFill>
                  <a:srgbClr val="000000"/>
                </a:solidFill>
                <a:latin typeface="Calibri"/>
              </a:defRPr>
            </a:pPr>
            <a:endParaRPr lang="en-US"/>
          </a:p>
        </c:txPr>
        <c:crossAx val="724406896"/>
        <c:crosses val="autoZero"/>
        <c:crossBetween val="between"/>
        <c:majorUnit val="0.5"/>
        <c:minorUnit val="0.25"/>
      </c:valAx>
      <c:spPr>
        <a:gradFill flip="none" rotWithShape="1">
          <a:gsLst>
            <a:gs pos="0">
              <a:srgbClr val="993300"/>
            </a:gs>
            <a:gs pos="100000">
              <a:srgbClr val="FF8080"/>
            </a:gs>
          </a:gsLst>
          <a:lin ang="5400000" scaled="0"/>
        </a:gradFill>
        <a:ln w="12700" cap="flat">
          <a:solidFill>
            <a:srgbClr val="808080"/>
          </a:solidFill>
          <a:prstDash val="solid"/>
          <a:round/>
        </a:ln>
        <a:effectLst/>
      </c:spPr>
    </c:plotArea>
    <c:legend>
      <c:legendPos val="r"/>
      <c:layout>
        <c:manualLayout>
          <c:xMode val="edge"/>
          <c:yMode val="edge"/>
          <c:x val="0.76422199999999996"/>
          <c:y val="0.16206000000000001"/>
          <c:w val="0.21394199999999999"/>
          <c:h val="8.2216200000000003E-2"/>
        </c:manualLayout>
      </c:layout>
      <c:overlay val="1"/>
      <c:spPr>
        <a:solidFill>
          <a:srgbClr val="FFFFFF"/>
        </a:solidFill>
        <a:ln w="3175" cap="flat">
          <a:solidFill>
            <a:srgbClr val="000000"/>
          </a:solidFill>
          <a:prstDash val="solid"/>
          <a:round/>
        </a:ln>
        <a:effectLst/>
      </c:spPr>
      <c:txPr>
        <a:bodyPr rot="0"/>
        <a:lstStyle/>
        <a:p>
          <a:pPr>
            <a:defRPr sz="1400" b="0" i="0" u="none" strike="noStrike">
              <a:solidFill>
                <a:srgbClr val="000000"/>
              </a:solidFill>
              <a:latin typeface="Calibri"/>
            </a:defRPr>
          </a:pPr>
          <a:endParaRPr lang="en-US"/>
        </a:p>
      </c:txPr>
    </c:legend>
    <c:plotVisOnly val="1"/>
    <c:dispBlanksAs val="gap"/>
    <c:showDLblsOverMax val="1"/>
  </c:chart>
  <c:spPr>
    <a:solidFill>
      <a:srgbClr val="FFFFFF"/>
    </a:solidFill>
    <a:ln w="25400" cap="flat">
      <a:solidFill>
        <a:schemeClr val="accent1"/>
      </a:solidFill>
      <a:prstDash val="solid"/>
      <a:round/>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 name="Shape 307"/>
          <p:cNvSpPr>
            <a:spLocks noGrp="1" noRot="1" noChangeAspect="1"/>
          </p:cNvSpPr>
          <p:nvPr>
            <p:ph type="sldImg"/>
          </p:nvPr>
        </p:nvSpPr>
        <p:spPr>
          <a:xfrm>
            <a:off x="1143000" y="685800"/>
            <a:ext cx="4572000" cy="3429000"/>
          </a:xfrm>
          <a:prstGeom prst="rect">
            <a:avLst/>
          </a:prstGeom>
        </p:spPr>
        <p:txBody>
          <a:bodyPr/>
          <a:lstStyle/>
          <a:p>
            <a:endParaRPr/>
          </a:p>
        </p:txBody>
      </p:sp>
      <p:sp>
        <p:nvSpPr>
          <p:cNvPr id="308" name="Shape 30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563955315"/>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Source Sans Pro Regular"/>
      </a:defRPr>
    </a:lvl1pPr>
    <a:lvl2pPr indent="228600" latinLnBrk="0">
      <a:defRPr sz="1200">
        <a:latin typeface="+mj-lt"/>
        <a:ea typeface="+mj-ea"/>
        <a:cs typeface="+mj-cs"/>
        <a:sym typeface="Source Sans Pro Regular"/>
      </a:defRPr>
    </a:lvl2pPr>
    <a:lvl3pPr indent="457200" latinLnBrk="0">
      <a:defRPr sz="1200">
        <a:latin typeface="+mj-lt"/>
        <a:ea typeface="+mj-ea"/>
        <a:cs typeface="+mj-cs"/>
        <a:sym typeface="Source Sans Pro Regular"/>
      </a:defRPr>
    </a:lvl3pPr>
    <a:lvl4pPr indent="685800" latinLnBrk="0">
      <a:defRPr sz="1200">
        <a:latin typeface="+mj-lt"/>
        <a:ea typeface="+mj-ea"/>
        <a:cs typeface="+mj-cs"/>
        <a:sym typeface="Source Sans Pro Regular"/>
      </a:defRPr>
    </a:lvl4pPr>
    <a:lvl5pPr indent="914400" latinLnBrk="0">
      <a:defRPr sz="1200">
        <a:latin typeface="+mj-lt"/>
        <a:ea typeface="+mj-ea"/>
        <a:cs typeface="+mj-cs"/>
        <a:sym typeface="Source Sans Pro Regular"/>
      </a:defRPr>
    </a:lvl5pPr>
    <a:lvl6pPr indent="1143000" latinLnBrk="0">
      <a:defRPr sz="1200">
        <a:latin typeface="+mj-lt"/>
        <a:ea typeface="+mj-ea"/>
        <a:cs typeface="+mj-cs"/>
        <a:sym typeface="Source Sans Pro Regular"/>
      </a:defRPr>
    </a:lvl6pPr>
    <a:lvl7pPr indent="1371600" latinLnBrk="0">
      <a:defRPr sz="1200">
        <a:latin typeface="+mj-lt"/>
        <a:ea typeface="+mj-ea"/>
        <a:cs typeface="+mj-cs"/>
        <a:sym typeface="Source Sans Pro Regular"/>
      </a:defRPr>
    </a:lvl7pPr>
    <a:lvl8pPr indent="1600200" latinLnBrk="0">
      <a:defRPr sz="1200">
        <a:latin typeface="+mj-lt"/>
        <a:ea typeface="+mj-ea"/>
        <a:cs typeface="+mj-cs"/>
        <a:sym typeface="Source Sans Pro Regular"/>
      </a:defRPr>
    </a:lvl8pPr>
    <a:lvl9pPr indent="1828800"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Shape 319"/>
          <p:cNvSpPr>
            <a:spLocks noGrp="1" noRot="1" noChangeAspect="1"/>
          </p:cNvSpPr>
          <p:nvPr>
            <p:ph type="sldImg"/>
          </p:nvPr>
        </p:nvSpPr>
        <p:spPr>
          <a:xfrm>
            <a:off x="381000" y="685800"/>
            <a:ext cx="6096000" cy="3429000"/>
          </a:xfrm>
          <a:prstGeom prst="rect">
            <a:avLst/>
          </a:prstGeom>
        </p:spPr>
        <p:txBody>
          <a:bodyPr/>
          <a:lstStyle/>
          <a:p>
            <a:endParaRPr/>
          </a:p>
        </p:txBody>
      </p:sp>
      <p:sp>
        <p:nvSpPr>
          <p:cNvPr id="320" name="Shape 320"/>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579383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Shape 351"/>
          <p:cNvSpPr>
            <a:spLocks noGrp="1" noRot="1" noChangeAspect="1"/>
          </p:cNvSpPr>
          <p:nvPr>
            <p:ph type="sldImg"/>
          </p:nvPr>
        </p:nvSpPr>
        <p:spPr>
          <a:xfrm>
            <a:off x="381000" y="685800"/>
            <a:ext cx="6096000" cy="3429000"/>
          </a:xfrm>
          <a:prstGeom prst="rect">
            <a:avLst/>
          </a:prstGeom>
        </p:spPr>
        <p:txBody>
          <a:bodyPr/>
          <a:lstStyle/>
          <a:p>
            <a:endParaRPr/>
          </a:p>
        </p:txBody>
      </p:sp>
      <p:sp>
        <p:nvSpPr>
          <p:cNvPr id="352" name="Shape 352"/>
          <p:cNvSpPr>
            <a:spLocks noGrp="1"/>
          </p:cNvSpPr>
          <p:nvPr>
            <p:ph type="body" sz="quarter" idx="1"/>
          </p:nvPr>
        </p:nvSpPr>
        <p:spPr>
          <a:prstGeom prst="rect">
            <a:avLst/>
          </a:prstGeom>
        </p:spPr>
        <p:txBody>
          <a:bodyPr/>
          <a:lstStyle/>
          <a:p>
            <a:r>
              <a:t>I will ask volunteers who has been to outbreak investigation as comms person</a:t>
            </a:r>
          </a:p>
        </p:txBody>
      </p:sp>
    </p:spTree>
    <p:extLst>
      <p:ext uri="{BB962C8B-B14F-4D97-AF65-F5344CB8AC3E}">
        <p14:creationId xmlns:p14="http://schemas.microsoft.com/office/powerpoint/2010/main" val="3277213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Shape 383"/>
          <p:cNvSpPr>
            <a:spLocks noGrp="1" noRot="1" noChangeAspect="1"/>
          </p:cNvSpPr>
          <p:nvPr>
            <p:ph type="sldImg"/>
          </p:nvPr>
        </p:nvSpPr>
        <p:spPr>
          <a:xfrm>
            <a:off x="381000" y="685800"/>
            <a:ext cx="6096000" cy="3429000"/>
          </a:xfrm>
          <a:prstGeom prst="rect">
            <a:avLst/>
          </a:prstGeom>
        </p:spPr>
        <p:txBody>
          <a:bodyPr/>
          <a:lstStyle/>
          <a:p>
            <a:endParaRPr/>
          </a:p>
        </p:txBody>
      </p:sp>
      <p:sp>
        <p:nvSpPr>
          <p:cNvPr id="384" name="Shape 384"/>
          <p:cNvSpPr>
            <a:spLocks noGrp="1"/>
          </p:cNvSpPr>
          <p:nvPr>
            <p:ph type="body" sz="quarter" idx="1"/>
          </p:nvPr>
        </p:nvSpPr>
        <p:spPr>
          <a:prstGeom prst="rect">
            <a:avLst/>
          </a:prstGeom>
        </p:spPr>
        <p:txBody>
          <a:bodyPr/>
          <a:lstStyle/>
          <a:p>
            <a:r>
              <a:t>Slide 9	</a:t>
            </a:r>
            <a:r>
              <a:rPr>
                <a:latin typeface="Source Sans Pro Bold"/>
                <a:ea typeface="Source Sans Pro Bold"/>
                <a:cs typeface="Source Sans Pro Bold"/>
                <a:sym typeface="Source Sans Pro Bold"/>
              </a:rPr>
              <a:t>The legend</a:t>
            </a:r>
          </a:p>
          <a:p>
            <a:endParaRPr>
              <a:latin typeface="Source Sans Pro Bold"/>
              <a:ea typeface="Source Sans Pro Bold"/>
              <a:cs typeface="Source Sans Pro Bold"/>
              <a:sym typeface="Source Sans Pro Bold"/>
            </a:endParaRPr>
          </a:p>
          <a:p>
            <a:r>
              <a:t>The sum of each column and each row is seen outside the two-by-two table, whereby:</a:t>
            </a:r>
          </a:p>
          <a:p>
            <a:r>
              <a:t>a + b = total number who were exposed</a:t>
            </a:r>
          </a:p>
          <a:p>
            <a:r>
              <a:t>c + d = total number who were not exposed</a:t>
            </a:r>
          </a:p>
          <a:p>
            <a:r>
              <a:t>a + c = total number of cases/ill</a:t>
            </a:r>
          </a:p>
          <a:p>
            <a:r>
              <a:t>b + d = total number of not ill</a:t>
            </a:r>
          </a:p>
        </p:txBody>
      </p:sp>
    </p:spTree>
    <p:extLst>
      <p:ext uri="{BB962C8B-B14F-4D97-AF65-F5344CB8AC3E}">
        <p14:creationId xmlns:p14="http://schemas.microsoft.com/office/powerpoint/2010/main" val="429341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Shape 399"/>
          <p:cNvSpPr>
            <a:spLocks noGrp="1" noRot="1" noChangeAspect="1"/>
          </p:cNvSpPr>
          <p:nvPr>
            <p:ph type="sldImg"/>
          </p:nvPr>
        </p:nvSpPr>
        <p:spPr>
          <a:xfrm>
            <a:off x="381000" y="685800"/>
            <a:ext cx="6096000" cy="3429000"/>
          </a:xfrm>
          <a:prstGeom prst="rect">
            <a:avLst/>
          </a:prstGeom>
        </p:spPr>
        <p:txBody>
          <a:bodyPr/>
          <a:lstStyle/>
          <a:p>
            <a:endParaRPr/>
          </a:p>
        </p:txBody>
      </p:sp>
      <p:sp>
        <p:nvSpPr>
          <p:cNvPr id="400" name="Shape 400"/>
          <p:cNvSpPr>
            <a:spLocks noGrp="1"/>
          </p:cNvSpPr>
          <p:nvPr>
            <p:ph type="body" sz="quarter" idx="1"/>
          </p:nvPr>
        </p:nvSpPr>
        <p:spPr>
          <a:prstGeom prst="rect">
            <a:avLst/>
          </a:prstGeom>
        </p:spPr>
        <p:txBody>
          <a:bodyPr/>
          <a:lstStyle/>
          <a:p>
            <a:r>
              <a:t>Slide 10	</a:t>
            </a:r>
            <a:r>
              <a:rPr>
                <a:latin typeface="Source Sans Pro Bold"/>
                <a:ea typeface="Source Sans Pro Bold"/>
                <a:cs typeface="Source Sans Pro Bold"/>
                <a:sym typeface="Source Sans Pro Bold"/>
              </a:rPr>
              <a:t>Attack rate defined</a:t>
            </a:r>
          </a:p>
          <a:p>
            <a:endParaRPr>
              <a:latin typeface="Source Sans Pro Bold"/>
              <a:ea typeface="Source Sans Pro Bold"/>
              <a:cs typeface="Source Sans Pro Bold"/>
              <a:sym typeface="Source Sans Pro Bold"/>
            </a:endParaRPr>
          </a:p>
          <a:p>
            <a:r>
              <a:t>Attack rate is a type of incidence rate which expresses the occurrence of a disease among a particular population at risk observed for a limited period of time, often due to a very specific exposure (Hennekens, C., et al, Epidemiology in Medicine). Attack rate is often used in outbreaks/ epidemics and in limited population.</a:t>
            </a:r>
          </a:p>
          <a:p>
            <a:endParaRPr/>
          </a:p>
        </p:txBody>
      </p:sp>
    </p:spTree>
    <p:extLst>
      <p:ext uri="{BB962C8B-B14F-4D97-AF65-F5344CB8AC3E}">
        <p14:creationId xmlns:p14="http://schemas.microsoft.com/office/powerpoint/2010/main" val="2249697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 name="Shape 420"/>
          <p:cNvSpPr>
            <a:spLocks noGrp="1" noRot="1" noChangeAspect="1"/>
          </p:cNvSpPr>
          <p:nvPr>
            <p:ph type="sldImg"/>
          </p:nvPr>
        </p:nvSpPr>
        <p:spPr>
          <a:xfrm>
            <a:off x="381000" y="685800"/>
            <a:ext cx="6096000" cy="3429000"/>
          </a:xfrm>
          <a:prstGeom prst="rect">
            <a:avLst/>
          </a:prstGeom>
        </p:spPr>
        <p:txBody>
          <a:bodyPr/>
          <a:lstStyle/>
          <a:p>
            <a:endParaRPr/>
          </a:p>
        </p:txBody>
      </p:sp>
      <p:sp>
        <p:nvSpPr>
          <p:cNvPr id="421" name="Shape 421"/>
          <p:cNvSpPr>
            <a:spLocks noGrp="1"/>
          </p:cNvSpPr>
          <p:nvPr>
            <p:ph type="body" sz="quarter" idx="1"/>
          </p:nvPr>
        </p:nvSpPr>
        <p:spPr>
          <a:prstGeom prst="rect">
            <a:avLst/>
          </a:prstGeom>
        </p:spPr>
        <p:txBody>
          <a:bodyPr/>
          <a:lstStyle/>
          <a:p>
            <a:r>
              <a:t>Slide 11	</a:t>
            </a:r>
            <a:r>
              <a:rPr>
                <a:latin typeface="Source Sans Pro Bold"/>
                <a:ea typeface="Source Sans Pro Bold"/>
                <a:cs typeface="Source Sans Pro Bold"/>
                <a:sym typeface="Source Sans Pro Bold"/>
              </a:rPr>
              <a:t>Relative Risk</a:t>
            </a:r>
          </a:p>
          <a:p>
            <a:endParaRPr>
              <a:latin typeface="Source Sans Pro Bold"/>
              <a:ea typeface="Source Sans Pro Bold"/>
              <a:cs typeface="Source Sans Pro Bold"/>
              <a:sym typeface="Source Sans Pro Bold"/>
            </a:endParaRPr>
          </a:p>
          <a:p>
            <a:r>
              <a:t>Relative risk in this exercise is equated to those who ate and got sick over those who did not eat but get sick</a:t>
            </a:r>
          </a:p>
          <a:p>
            <a:endParaRPr/>
          </a:p>
        </p:txBody>
      </p:sp>
    </p:spTree>
    <p:extLst>
      <p:ext uri="{BB962C8B-B14F-4D97-AF65-F5344CB8AC3E}">
        <p14:creationId xmlns:p14="http://schemas.microsoft.com/office/powerpoint/2010/main" val="19324030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2.jpeg"/><Relationship Id="rId4"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7"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pic>
        <p:nvPicPr>
          <p:cNvPr id="28"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30" name="Body Level One…"/>
          <p:cNvSpPr txBox="1">
            <a:spLocks noGrp="1"/>
          </p:cNvSpPr>
          <p:nvPr>
            <p:ph type="body" sz="quarter" idx="1"/>
          </p:nvPr>
        </p:nvSpPr>
        <p:spPr>
          <a:xfrm>
            <a:off x="5525727" y="3491867"/>
            <a:ext cx="5925538"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ubtitle 5">
            <a:extLst>
              <a:ext uri="{FF2B5EF4-FFF2-40B4-BE49-F238E27FC236}">
                <a16:creationId xmlns:a16="http://schemas.microsoft.com/office/drawing/2014/main" id="{00B0AAF2-9931-6EE1-5916-84DC6E264632}"/>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7C506376-67B4-F8FE-054B-3AABA11CE7C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5" name="Image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6"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8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90"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191"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92"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A43C7882-5FD9-866C-4FE2-EA9ABFF31AEC}"/>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D7DC321C-7FB9-092F-C536-794C5DE235E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42623" y="123925"/>
            <a:ext cx="823652" cy="738446"/>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sp>
        <p:nvSpPr>
          <p:cNvPr id="203"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pic>
        <p:nvPicPr>
          <p:cNvPr id="20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2" name="Subtitle 5">
            <a:extLst>
              <a:ext uri="{FF2B5EF4-FFF2-40B4-BE49-F238E27FC236}">
                <a16:creationId xmlns:a16="http://schemas.microsoft.com/office/drawing/2014/main" id="{30FC91CB-D42A-B24C-33DC-BD1FB3397F97}"/>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6975FC54-0882-2D03-2E18-6ACD3F55D0F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9"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0" name="Imag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42623" y="123925"/>
            <a:ext cx="823652" cy="738446"/>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12"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15"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218"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21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j-lt"/>
                <a:ea typeface="+mj-ea"/>
                <a:cs typeface="+mj-cs"/>
                <a:sym typeface="Source Sans Pro Regular"/>
              </a:defRPr>
            </a:pPr>
            <a:endParaRPr/>
          </a:p>
        </p:txBody>
      </p:sp>
      <p:pic>
        <p:nvPicPr>
          <p:cNvPr id="220" name="Picture 3" descr="Picture 3"/>
          <p:cNvPicPr>
            <a:picLocks noChangeAspect="1"/>
          </p:cNvPicPr>
          <p:nvPr/>
        </p:nvPicPr>
        <p:blipFill>
          <a:blip r:embed="rId3"/>
          <a:stretch>
            <a:fillRect/>
          </a:stretch>
        </p:blipFill>
        <p:spPr>
          <a:xfrm>
            <a:off x="-9145" y="-18870"/>
            <a:ext cx="6649788" cy="660401"/>
          </a:xfrm>
          <a:prstGeom prst="rect">
            <a:avLst/>
          </a:prstGeom>
          <a:ln w="12700">
            <a:miter lim="400000"/>
          </a:ln>
        </p:spPr>
      </p:pic>
      <p:sp>
        <p:nvSpPr>
          <p:cNvPr id="221" name="TextBox 4"/>
          <p:cNvSpPr txBox="1"/>
          <p:nvPr userDrawn="1"/>
        </p:nvSpPr>
        <p:spPr>
          <a:xfrm>
            <a:off x="275896" y="11102"/>
            <a:ext cx="6373892"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Clause de non-responsabilité</a:t>
            </a:r>
            <a:endParaRPr b="1" dirty="0"/>
          </a:p>
        </p:txBody>
      </p:sp>
      <p:sp>
        <p:nvSpPr>
          <p:cNvPr id="223" name="Body Level One…"/>
          <p:cNvSpPr txBox="1">
            <a:spLocks noGrp="1"/>
          </p:cNvSpPr>
          <p:nvPr>
            <p:ph type="body" idx="1"/>
          </p:nvPr>
        </p:nvSpPr>
        <p:spPr>
          <a:xfrm>
            <a:off x="797442" y="842962"/>
            <a:ext cx="10450422"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A64ADF9-8438-E0D5-7200-770EEFBE7C4F}"/>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0090EE2C-6055-F072-756E-E724CBBFA90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4" name="Imag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30" name="Image" descr="Image"/>
          <p:cNvPicPr>
            <a:picLocks noChangeAspect="1"/>
          </p:cNvPicPr>
          <p:nvPr/>
        </p:nvPicPr>
        <p:blipFill>
          <a:blip r:embed="rId2"/>
          <a:stretch>
            <a:fillRect/>
          </a:stretch>
        </p:blipFill>
        <p:spPr>
          <a:xfrm>
            <a:off x="-18793" y="-48495"/>
            <a:ext cx="5715055" cy="655777"/>
          </a:xfrm>
          <a:prstGeom prst="rect">
            <a:avLst/>
          </a:prstGeom>
          <a:ln w="12700">
            <a:miter lim="400000"/>
          </a:ln>
        </p:spPr>
      </p:pic>
      <p:sp>
        <p:nvSpPr>
          <p:cNvPr id="237"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238" name="Rectangle 2"/>
          <p:cNvSpPr txBox="1"/>
          <p:nvPr/>
        </p:nvSpPr>
        <p:spPr>
          <a:xfrm>
            <a:off x="124628" y="-14008"/>
            <a:ext cx="8138160"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lang="fr-FR" b="1" dirty="0"/>
              <a:t>Objectifs d’apprentissage</a:t>
            </a:r>
            <a:endParaRPr b="1" dirty="0"/>
          </a:p>
        </p:txBody>
      </p:sp>
      <p:sp>
        <p:nvSpPr>
          <p:cNvPr id="239"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AAC84F8-5A5A-0523-1B55-49273B96590E}"/>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7BA02639-861E-0832-074E-D525A3E3F1E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46" name="Image" descr="Image"/>
          <p:cNvPicPr>
            <a:picLocks noChangeAspect="1"/>
          </p:cNvPicPr>
          <p:nvPr/>
        </p:nvPicPr>
        <p:blipFill>
          <a:blip r:embed="rId2"/>
          <a:stretch>
            <a:fillRect/>
          </a:stretch>
        </p:blipFill>
        <p:spPr>
          <a:xfrm>
            <a:off x="0" y="-43663"/>
            <a:ext cx="7798688" cy="868713"/>
          </a:xfrm>
          <a:prstGeom prst="rect">
            <a:avLst/>
          </a:prstGeom>
          <a:ln w="12700">
            <a:miter lim="400000"/>
          </a:ln>
        </p:spPr>
      </p:pic>
      <p:sp>
        <p:nvSpPr>
          <p:cNvPr id="253"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254" name="Title Text"/>
          <p:cNvSpPr txBox="1">
            <a:spLocks noGrp="1"/>
          </p:cNvSpPr>
          <p:nvPr>
            <p:ph type="title"/>
          </p:nvPr>
        </p:nvSpPr>
        <p:spPr>
          <a:xfrm>
            <a:off x="267181" y="-43663"/>
            <a:ext cx="3571876" cy="646113"/>
          </a:xfrm>
          <a:prstGeom prst="rect">
            <a:avLst/>
          </a:prstGeom>
        </p:spPr>
        <p:txBody>
          <a:bodyPr/>
          <a:lstStyle/>
          <a:p>
            <a:r>
              <a:t>Title Text</a:t>
            </a:r>
          </a:p>
        </p:txBody>
      </p:sp>
      <p:sp>
        <p:nvSpPr>
          <p:cNvPr id="255"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CD2B95E-F459-C644-0508-2DAA45D90694}"/>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D5696C5E-82FB-B4E7-DBFC-4BDD549208C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62" name="Image" descr="Image"/>
          <p:cNvPicPr>
            <a:picLocks noChangeAspect="1"/>
          </p:cNvPicPr>
          <p:nvPr/>
        </p:nvPicPr>
        <p:blipFill>
          <a:blip r:embed="rId2"/>
          <a:stretch>
            <a:fillRect/>
          </a:stretch>
        </p:blipFill>
        <p:spPr>
          <a:xfrm>
            <a:off x="-18793" y="-91368"/>
            <a:ext cx="5802629" cy="741523"/>
          </a:xfrm>
          <a:prstGeom prst="rect">
            <a:avLst/>
          </a:prstGeom>
          <a:ln w="12700">
            <a:miter lim="400000"/>
          </a:ln>
        </p:spPr>
      </p:pic>
      <p:sp>
        <p:nvSpPr>
          <p:cNvPr id="269"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270" name="Click to add text"/>
          <p:cNvSpPr txBox="1">
            <a:spLocks noGrp="1"/>
          </p:cNvSpPr>
          <p:nvPr>
            <p:ph type="title" hasCustomPrompt="1"/>
          </p:nvPr>
        </p:nvSpPr>
        <p:spPr>
          <a:xfrm>
            <a:off x="257004" y="-43663"/>
            <a:ext cx="3571876" cy="646113"/>
          </a:xfrm>
          <a:prstGeom prst="rect">
            <a:avLst/>
          </a:prstGeom>
        </p:spPr>
        <p:txBody>
          <a:bodyPr/>
          <a:lstStyle/>
          <a:p>
            <a:r>
              <a:t>Click to add text</a:t>
            </a:r>
          </a:p>
        </p:txBody>
      </p:sp>
      <p:sp>
        <p:nvSpPr>
          <p:cNvPr id="27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DA57F159-5437-2D92-A94A-A1493BE7FEB6}"/>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B6203215-66D0-87CB-0C5E-29F58855FBD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78" name="Image" descr="Image"/>
          <p:cNvPicPr>
            <a:picLocks noChangeAspect="1"/>
          </p:cNvPicPr>
          <p:nvPr/>
        </p:nvPicPr>
        <p:blipFill>
          <a:blip r:embed="rId2"/>
          <a:srcRect t="43728"/>
          <a:stretch>
            <a:fillRect/>
          </a:stretch>
        </p:blipFill>
        <p:spPr>
          <a:xfrm>
            <a:off x="-70810" y="-74209"/>
            <a:ext cx="10478130" cy="753483"/>
          </a:xfrm>
          <a:prstGeom prst="rect">
            <a:avLst/>
          </a:prstGeom>
          <a:ln w="12700">
            <a:miter lim="400000"/>
          </a:ln>
        </p:spPr>
      </p:pic>
      <p:sp>
        <p:nvSpPr>
          <p:cNvPr id="285"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286"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E2E229F-DDD6-44D1-1875-AF4F7BCF8B8F}"/>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45D893EB-29AB-4014-4BE4-4AC2524F092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1" name="Imag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2"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93" name="Image" descr="Image"/>
          <p:cNvPicPr>
            <a:picLocks noChangeAspect="1"/>
          </p:cNvPicPr>
          <p:nvPr/>
        </p:nvPicPr>
        <p:blipFill>
          <a:blip r:embed="rId2"/>
          <a:stretch>
            <a:fillRect/>
          </a:stretch>
        </p:blipFill>
        <p:spPr>
          <a:xfrm>
            <a:off x="-27005" y="-43567"/>
            <a:ext cx="7391294" cy="944540"/>
          </a:xfrm>
          <a:prstGeom prst="rect">
            <a:avLst/>
          </a:prstGeom>
          <a:ln w="12700">
            <a:miter lim="400000"/>
          </a:ln>
        </p:spPr>
      </p:pic>
      <p:sp>
        <p:nvSpPr>
          <p:cNvPr id="300"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30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66C1E5A6-23B5-9267-D9ED-89816D252F2A}"/>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8339C7F3-30E3-2896-C97D-A21767C17CB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1" name="Imag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2"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sp>
        <p:nvSpPr>
          <p:cNvPr id="44"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45"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6"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6D0C328A-25AF-4806-9D36-7C7356D331C1}"/>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F585D255-99F3-69EA-9DF0-1018AF55B62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1" name="Imag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2"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sp>
        <p:nvSpPr>
          <p:cNvPr id="59"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60"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61"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2" name="Title 1"/>
          <p:cNvSpPr txBox="1"/>
          <p:nvPr/>
        </p:nvSpPr>
        <p:spPr>
          <a:xfrm>
            <a:off x="236485" y="-1"/>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63" name="Title 1"/>
          <p:cNvSpPr txBox="1"/>
          <p:nvPr/>
        </p:nvSpPr>
        <p:spPr>
          <a:xfrm>
            <a:off x="236485" y="87779"/>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ubtitle 5">
            <a:extLst>
              <a:ext uri="{FF2B5EF4-FFF2-40B4-BE49-F238E27FC236}">
                <a16:creationId xmlns:a16="http://schemas.microsoft.com/office/drawing/2014/main" id="{46247A1E-6BBF-9352-E949-703E54EAA662}"/>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B17BDAEF-E1F4-EA8D-B5BB-F56A2E0A2DC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3" name="Imag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7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77"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78"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79"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8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6D44E88-A493-1190-787C-549F8929CA19}"/>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51FE33F1-E1EE-D3F0-BB35-04D6AFE56F4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3" name="Imag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94"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9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96" name="Title Text"/>
          <p:cNvSpPr txBox="1">
            <a:spLocks noGrp="1"/>
          </p:cNvSpPr>
          <p:nvPr>
            <p:ph type="title"/>
          </p:nvPr>
        </p:nvSpPr>
        <p:spPr>
          <a:xfrm>
            <a:off x="233916" y="843589"/>
            <a:ext cx="3264195" cy="626288"/>
          </a:xfrm>
          <a:prstGeom prst="rect">
            <a:avLst/>
          </a:prstGeom>
        </p:spPr>
        <p:txBody>
          <a:bodyPr/>
          <a:lstStyle/>
          <a:p>
            <a:r>
              <a:t>Title Text</a:t>
            </a:r>
          </a:p>
        </p:txBody>
      </p:sp>
      <p:sp>
        <p:nvSpPr>
          <p:cNvPr id="9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12A01E3-F7F2-E9F2-3553-0CF7C6CEAB89}"/>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F7E46AB1-C0FF-4CAF-9009-58E0285FA8C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Rounded Rectangle 3">
            <a:extLst>
              <a:ext uri="{FF2B5EF4-FFF2-40B4-BE49-F238E27FC236}">
                <a16:creationId xmlns:a16="http://schemas.microsoft.com/office/drawing/2014/main" id="{A2D241B7-F3B7-D7BC-2318-3BEB40CB5E87}"/>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10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12"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11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16"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2C6517A3-AB93-8928-ABD2-B92739F4FE66}"/>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23094719-9518-6FE5-3176-20B1C8882A4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4">
            <a:extLst>
              <a:ext uri="{FF2B5EF4-FFF2-40B4-BE49-F238E27FC236}">
                <a16:creationId xmlns:a16="http://schemas.microsoft.com/office/drawing/2014/main" id="{5BFA0E1F-EE03-E913-CAC9-B39A04994A29}"/>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M</a:t>
            </a:r>
            <a:r>
              <a:rPr b="1" dirty="0"/>
              <a:t>essages</a:t>
            </a:r>
            <a:r>
              <a:rPr lang="fr-FR" b="1" dirty="0"/>
              <a:t> clés</a:t>
            </a:r>
            <a:endParaRPr b="1" dirty="0"/>
          </a:p>
        </p:txBody>
      </p:sp>
      <p:sp>
        <p:nvSpPr>
          <p:cNvPr id="5" name="Rounded Rectangle 3">
            <a:extLst>
              <a:ext uri="{FF2B5EF4-FFF2-40B4-BE49-F238E27FC236}">
                <a16:creationId xmlns:a16="http://schemas.microsoft.com/office/drawing/2014/main" id="{9B224CAD-56C3-7460-A1A9-16F5217F08E4}"/>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2"/>
          <a:stretch>
            <a:fillRect/>
          </a:stretch>
        </p:blipFill>
        <p:spPr>
          <a:xfrm>
            <a:off x="-25188" y="-33728"/>
            <a:ext cx="4102101" cy="6210301"/>
          </a:xfrm>
          <a:prstGeom prst="rect">
            <a:avLst/>
          </a:prstGeom>
          <a:ln w="12700">
            <a:miter lim="400000"/>
          </a:ln>
        </p:spPr>
      </p:pic>
      <p:sp>
        <p:nvSpPr>
          <p:cNvPr id="130"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13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3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04A5DFE-577D-F914-0846-522CE3F590D9}"/>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104BC4D3-0121-D2CA-C778-54ABD22F995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5">
            <a:extLst>
              <a:ext uri="{FF2B5EF4-FFF2-40B4-BE49-F238E27FC236}">
                <a16:creationId xmlns:a16="http://schemas.microsoft.com/office/drawing/2014/main" id="{7514BA5F-AFE9-4327-B822-C93072D08D49}"/>
              </a:ext>
            </a:extLst>
          </p:cNvPr>
          <p:cNvSpPr txBox="1"/>
          <p:nvPr userDrawn="1"/>
        </p:nvSpPr>
        <p:spPr>
          <a:xfrm>
            <a:off x="192302" y="299909"/>
            <a:ext cx="3884611"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Références et lignes directrices</a:t>
            </a:r>
            <a:endParaRPr b="1" dirty="0"/>
          </a:p>
        </p:txBody>
      </p:sp>
      <p:sp>
        <p:nvSpPr>
          <p:cNvPr id="5" name="Rounded Rectangle 3">
            <a:extLst>
              <a:ext uri="{FF2B5EF4-FFF2-40B4-BE49-F238E27FC236}">
                <a16:creationId xmlns:a16="http://schemas.microsoft.com/office/drawing/2014/main" id="{CCE531B2-EBF9-70A8-95AC-5C3E073866F6}"/>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4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48"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15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52"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D5270D0-83BF-9FBD-2A9A-5BC9118F17E9}"/>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8DD13478-31D3-6DDF-8567-2C39378196C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6">
            <a:extLst>
              <a:ext uri="{FF2B5EF4-FFF2-40B4-BE49-F238E27FC236}">
                <a16:creationId xmlns:a16="http://schemas.microsoft.com/office/drawing/2014/main" id="{E1952FE0-55E8-4EDB-9B37-2E43BC9C8EAC}"/>
              </a:ext>
            </a:extLst>
          </p:cNvPr>
          <p:cNvSpPr txBox="1"/>
          <p:nvPr userDrawn="1"/>
        </p:nvSpPr>
        <p:spPr>
          <a:xfrm>
            <a:off x="196636" y="353737"/>
            <a:ext cx="3687976"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Autres ressources de formation</a:t>
            </a:r>
            <a:endParaRPr b="1" dirty="0"/>
          </a:p>
        </p:txBody>
      </p:sp>
      <p:sp>
        <p:nvSpPr>
          <p:cNvPr id="5" name="Rounded Rectangle 3">
            <a:extLst>
              <a:ext uri="{FF2B5EF4-FFF2-40B4-BE49-F238E27FC236}">
                <a16:creationId xmlns:a16="http://schemas.microsoft.com/office/drawing/2014/main" id="{8A7E3A01-A4C0-973F-7A85-1658A478DC00}"/>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5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66"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16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7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149E4717-1192-F452-6135-420AED3967B4}"/>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95260576-714E-4BE6-65B6-D3D754280DD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6">
            <a:extLst>
              <a:ext uri="{FF2B5EF4-FFF2-40B4-BE49-F238E27FC236}">
                <a16:creationId xmlns:a16="http://schemas.microsoft.com/office/drawing/2014/main" id="{E5260625-3721-EDAF-85FE-33B17D036417}"/>
              </a:ext>
            </a:extLst>
          </p:cNvPr>
          <p:cNvSpPr txBox="1"/>
          <p:nvPr userDrawn="1"/>
        </p:nvSpPr>
        <p:spPr>
          <a:xfrm>
            <a:off x="388936" y="885342"/>
            <a:ext cx="266905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350C4B0A-E792-D886-FC4E-C95A9ACC029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sp>
        <p:nvSpPr>
          <p:cNvPr id="7" name="Subtitle 5"/>
          <p:cNvSpPr txBox="1"/>
          <p:nvPr/>
        </p:nvSpPr>
        <p:spPr>
          <a:xfrm>
            <a:off x="8085935" y="650429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8" name="Subtitle 5"/>
          <p:cNvSpPr txBox="1"/>
          <p:nvPr/>
        </p:nvSpPr>
        <p:spPr>
          <a:xfrm>
            <a:off x="8085935" y="664771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0" name="TextBox 5"/>
          <p:cNvSpPr txBox="1"/>
          <p:nvPr/>
        </p:nvSpPr>
        <p:spPr>
          <a:xfrm>
            <a:off x="4400180" y="2656816"/>
            <a:ext cx="3721502"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9601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1F8E69BC-1BB4-00C0-04AF-8CA21AE1360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5" name="Image 4"/>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11242623" y="123925"/>
            <a:ext cx="823652" cy="73844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1"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j-lt"/>
          <a:ea typeface="+mj-ea"/>
          <a:cs typeface="+mj-cs"/>
          <a:sym typeface="Source Sans Pro Regular"/>
        </a:defRPr>
      </a:lvl1pPr>
      <a:lvl2pPr marL="216992"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2pPr>
      <a:lvl3pPr marL="361652"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3pPr>
      <a:lvl4pPr marL="506314"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4pPr>
      <a:lvl5pPr marL="650974"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5pPr>
      <a:lvl6pPr marL="1070492" marR="0" indent="-347188"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54" marR="0" indent="-347188"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16" marR="0" indent="-347189"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75" marR="0" indent="-347189"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3.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ZoneTexte 1"/>
          <p:cNvSpPr txBox="1"/>
          <p:nvPr/>
        </p:nvSpPr>
        <p:spPr>
          <a:xfrm>
            <a:off x="4469139" y="4014778"/>
            <a:ext cx="2651762"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3200">
                <a:solidFill>
                  <a:srgbClr val="10253F"/>
                </a:solidFill>
                <a:latin typeface="Source Sans Pro Bold"/>
                <a:ea typeface="Source Sans Pro Bold"/>
                <a:cs typeface="Source Sans Pro Bold"/>
                <a:sym typeface="Source Sans Pro Bold"/>
              </a:defRPr>
            </a:pPr>
            <a:r>
              <a:rPr dirty="0" err="1"/>
              <a:t>Dur</a:t>
            </a:r>
            <a:r>
              <a:rPr lang="fr-FR" dirty="0" err="1"/>
              <a:t>ée</a:t>
            </a:r>
            <a:r>
              <a:rPr dirty="0"/>
              <a:t>: 60’</a:t>
            </a:r>
            <a:r>
              <a:rPr dirty="0">
                <a:solidFill>
                  <a:srgbClr val="000000"/>
                </a:solidFill>
              </a:rPr>
              <a:t>​</a:t>
            </a:r>
          </a:p>
        </p:txBody>
      </p:sp>
      <p:sp>
        <p:nvSpPr>
          <p:cNvPr id="313" name="TextBox 6"/>
          <p:cNvSpPr txBox="1"/>
          <p:nvPr/>
        </p:nvSpPr>
        <p:spPr>
          <a:xfrm>
            <a:off x="462778" y="941684"/>
            <a:ext cx="6055912"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B4.3</a:t>
            </a:r>
          </a:p>
        </p:txBody>
      </p:sp>
      <p:sp>
        <p:nvSpPr>
          <p:cNvPr id="314" name="TextBox 11"/>
          <p:cNvSpPr txBox="1"/>
          <p:nvPr/>
        </p:nvSpPr>
        <p:spPr>
          <a:xfrm>
            <a:off x="567709" y="4147146"/>
            <a:ext cx="2333564"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rPr lang="fr-FR" dirty="0"/>
              <a:t>Nom de l’orateur</a:t>
            </a:r>
            <a:endParaRPr dirty="0"/>
          </a:p>
        </p:txBody>
      </p:sp>
      <p:sp>
        <p:nvSpPr>
          <p:cNvPr id="2" name="Szövegdoboz 1">
            <a:extLst>
              <a:ext uri="{FF2B5EF4-FFF2-40B4-BE49-F238E27FC236}">
                <a16:creationId xmlns:a16="http://schemas.microsoft.com/office/drawing/2014/main" id="{CE75EA1D-5C58-6F14-2264-F1C2078FF907}"/>
              </a:ext>
            </a:extLst>
          </p:cNvPr>
          <p:cNvSpPr txBox="1"/>
          <p:nvPr/>
        </p:nvSpPr>
        <p:spPr>
          <a:xfrm>
            <a:off x="447787" y="1771085"/>
            <a:ext cx="5428358" cy="20621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GB" sz="3200" b="1" dirty="0">
                <a:solidFill>
                  <a:schemeClr val="bg1"/>
                </a:solidFill>
                <a:latin typeface="Source Sans Pro Bold"/>
              </a:rPr>
              <a:t>Le jeu de </a:t>
            </a:r>
            <a:r>
              <a:rPr lang="en-GB" sz="3200" b="1" dirty="0" err="1">
                <a:solidFill>
                  <a:schemeClr val="bg1"/>
                </a:solidFill>
                <a:latin typeface="Source Sans Pro Bold"/>
              </a:rPr>
              <a:t>cartes</a:t>
            </a:r>
            <a:r>
              <a:rPr lang="en-GB" sz="3200" b="1" dirty="0">
                <a:solidFill>
                  <a:schemeClr val="bg1"/>
                </a:solidFill>
                <a:latin typeface="Source Sans Pro Bold"/>
              </a:rPr>
              <a:t> </a:t>
            </a:r>
            <a:r>
              <a:rPr lang="en-GB" sz="3200" b="1" dirty="0" err="1">
                <a:solidFill>
                  <a:schemeClr val="bg1"/>
                </a:solidFill>
                <a:latin typeface="Source Sans Pro Bold"/>
              </a:rPr>
              <a:t>d’Obi</a:t>
            </a:r>
            <a:r>
              <a:rPr lang="en-GB" sz="3200" b="1" dirty="0">
                <a:solidFill>
                  <a:schemeClr val="bg1"/>
                </a:solidFill>
                <a:latin typeface="Source Sans Pro Bold"/>
              </a:rPr>
              <a:t> :</a:t>
            </a:r>
          </a:p>
          <a:p>
            <a:r>
              <a:rPr lang="en-GB" sz="3200" b="1" dirty="0" err="1">
                <a:solidFill>
                  <a:schemeClr val="bg1"/>
                </a:solidFill>
                <a:latin typeface="Source Sans Pro Bold"/>
              </a:rPr>
              <a:t>une</a:t>
            </a:r>
            <a:r>
              <a:rPr lang="en-GB" sz="3200" b="1" dirty="0">
                <a:solidFill>
                  <a:schemeClr val="bg1"/>
                </a:solidFill>
                <a:latin typeface="Source Sans Pro Bold"/>
              </a:rPr>
              <a:t> </a:t>
            </a:r>
            <a:r>
              <a:rPr lang="en-GB" sz="3200" b="1" dirty="0" err="1">
                <a:solidFill>
                  <a:schemeClr val="bg1"/>
                </a:solidFill>
                <a:latin typeface="Source Sans Pro Bold"/>
              </a:rPr>
              <a:t>façon</a:t>
            </a:r>
            <a:r>
              <a:rPr lang="en-GB" sz="3200" b="1" dirty="0">
                <a:solidFill>
                  <a:schemeClr val="bg1"/>
                </a:solidFill>
                <a:latin typeface="Source Sans Pro Bold"/>
              </a:rPr>
              <a:t> </a:t>
            </a:r>
            <a:r>
              <a:rPr lang="en-GB" sz="3200" b="1" dirty="0" err="1">
                <a:solidFill>
                  <a:schemeClr val="bg1"/>
                </a:solidFill>
                <a:latin typeface="Source Sans Pro Bold"/>
              </a:rPr>
              <a:t>ludique</a:t>
            </a:r>
            <a:r>
              <a:rPr lang="en-GB" sz="3200" b="1" dirty="0">
                <a:solidFill>
                  <a:schemeClr val="bg1"/>
                </a:solidFill>
                <a:latin typeface="Source Sans Pro Bold"/>
              </a:rPr>
              <a:t> de </a:t>
            </a:r>
            <a:r>
              <a:rPr lang="en-GB" sz="3200" b="1" dirty="0" err="1">
                <a:solidFill>
                  <a:schemeClr val="bg1"/>
                </a:solidFill>
                <a:latin typeface="Source Sans Pro Bold"/>
              </a:rPr>
              <a:t>conduire</a:t>
            </a:r>
            <a:r>
              <a:rPr lang="en-GB" sz="3200" b="1" dirty="0">
                <a:solidFill>
                  <a:schemeClr val="bg1"/>
                </a:solidFill>
                <a:latin typeface="Source Sans Pro Bold"/>
              </a:rPr>
              <a:t> </a:t>
            </a:r>
            <a:r>
              <a:rPr lang="en-GB" sz="3200" b="1" dirty="0" err="1">
                <a:solidFill>
                  <a:schemeClr val="bg1"/>
                </a:solidFill>
                <a:latin typeface="Source Sans Pro Bold"/>
              </a:rPr>
              <a:t>une</a:t>
            </a:r>
            <a:r>
              <a:rPr lang="en-GB" sz="3200" b="1" dirty="0">
                <a:solidFill>
                  <a:schemeClr val="bg1"/>
                </a:solidFill>
                <a:latin typeface="Source Sans Pro Bold"/>
              </a:rPr>
              <a:t> investigation </a:t>
            </a:r>
            <a:r>
              <a:rPr lang="en-GB" sz="3200" b="1" dirty="0" err="1">
                <a:solidFill>
                  <a:schemeClr val="bg1"/>
                </a:solidFill>
                <a:latin typeface="Source Sans Pro Bold"/>
              </a:rPr>
              <a:t>épidémiologique</a:t>
            </a:r>
            <a:endParaRPr kumimoji="0" lang="hu-HU" sz="3200" b="0" i="0" u="none" strike="noStrike" cap="none" spc="0" normalizeH="0" baseline="0" dirty="0">
              <a:ln>
                <a:noFill/>
              </a:ln>
              <a:solidFill>
                <a:schemeClr val="bg1"/>
              </a:solidFill>
              <a:effectLst/>
              <a:uFillTx/>
              <a:latin typeface="Source Sans Pro Bold"/>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Line 7"/>
          <p:cNvSpPr/>
          <p:nvPr/>
        </p:nvSpPr>
        <p:spPr>
          <a:xfrm flipV="1">
            <a:off x="5588954" y="2120421"/>
            <a:ext cx="4667566" cy="27940"/>
          </a:xfrm>
          <a:prstGeom prst="line">
            <a:avLst/>
          </a:prstGeom>
          <a:ln w="38100">
            <a:solidFill>
              <a:srgbClr val="000000"/>
            </a:solidFill>
          </a:ln>
        </p:spPr>
        <p:txBody>
          <a:bodyPr lIns="45719" rIns="45719"/>
          <a:lstStyle/>
          <a:p>
            <a:endParaRPr/>
          </a:p>
        </p:txBody>
      </p:sp>
      <p:sp>
        <p:nvSpPr>
          <p:cNvPr id="390" name="Text Box 5"/>
          <p:cNvSpPr txBox="1"/>
          <p:nvPr/>
        </p:nvSpPr>
        <p:spPr>
          <a:xfrm>
            <a:off x="1920240" y="1769585"/>
            <a:ext cx="417576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spcBef>
                <a:spcPts val="1900"/>
              </a:spcBef>
              <a:defRPr sz="2800">
                <a:latin typeface="+mj-lt"/>
                <a:ea typeface="+mj-ea"/>
                <a:cs typeface="+mj-cs"/>
                <a:sym typeface="Source Sans Pro Regular"/>
              </a:defRPr>
            </a:pPr>
            <a:r>
              <a:rPr lang="fr-FR" dirty="0"/>
              <a:t>Taux d’attaque (AR) </a:t>
            </a:r>
            <a:r>
              <a:rPr dirty="0"/>
              <a:t> =</a:t>
            </a:r>
            <a:r>
              <a:rPr sz="1800" dirty="0"/>
              <a:t> </a:t>
            </a:r>
            <a:r>
              <a:rPr sz="3200" dirty="0"/>
              <a:t> </a:t>
            </a:r>
          </a:p>
        </p:txBody>
      </p:sp>
      <p:sp>
        <p:nvSpPr>
          <p:cNvPr id="391" name="Rectangle 6"/>
          <p:cNvSpPr txBox="1"/>
          <p:nvPr/>
        </p:nvSpPr>
        <p:spPr>
          <a:xfrm>
            <a:off x="5588954" y="2123596"/>
            <a:ext cx="4545648"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1400"/>
              </a:spcBef>
              <a:defRPr sz="2400">
                <a:latin typeface="+mj-lt"/>
                <a:ea typeface="+mj-ea"/>
                <a:cs typeface="+mj-cs"/>
                <a:sym typeface="Source Sans Pro Regular"/>
              </a:defRPr>
            </a:lvl1pPr>
          </a:lstStyle>
          <a:p>
            <a:pPr algn="ctr"/>
            <a:r>
              <a:rPr lang="fr-FR" dirty="0"/>
              <a:t>Nombre des personnes à risque</a:t>
            </a:r>
            <a:endParaRPr dirty="0"/>
          </a:p>
        </p:txBody>
      </p:sp>
      <p:sp>
        <p:nvSpPr>
          <p:cNvPr id="392" name="Rectangle 8"/>
          <p:cNvSpPr txBox="1"/>
          <p:nvPr/>
        </p:nvSpPr>
        <p:spPr>
          <a:xfrm>
            <a:off x="5577840" y="1663221"/>
            <a:ext cx="4632960"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latin typeface="+mj-lt"/>
                <a:ea typeface="+mj-ea"/>
                <a:cs typeface="+mj-cs"/>
                <a:sym typeface="Source Sans Pro Regular"/>
              </a:defRPr>
            </a:lvl1pPr>
          </a:lstStyle>
          <a:p>
            <a:pPr algn="ctr"/>
            <a:r>
              <a:rPr dirty="0"/>
              <a:t>N</a:t>
            </a:r>
            <a:r>
              <a:rPr lang="fr-FR" dirty="0"/>
              <a:t>ombre des personnes malades</a:t>
            </a:r>
            <a:r>
              <a:rPr dirty="0"/>
              <a:t> </a:t>
            </a:r>
          </a:p>
        </p:txBody>
      </p:sp>
      <p:sp>
        <p:nvSpPr>
          <p:cNvPr id="393" name="Text Box 10"/>
          <p:cNvSpPr txBox="1"/>
          <p:nvPr/>
        </p:nvSpPr>
        <p:spPr>
          <a:xfrm>
            <a:off x="1524000" y="5060981"/>
            <a:ext cx="9144000" cy="830997"/>
          </a:xfrm>
          <a:prstGeom prst="rect">
            <a:avLst/>
          </a:prstGeom>
          <a:solidFill>
            <a:schemeClr val="accent1">
              <a:alpha val="52156"/>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1000"/>
              </a:spcBef>
              <a:defRPr>
                <a:latin typeface="+mj-lt"/>
                <a:ea typeface="+mj-ea"/>
                <a:cs typeface="+mj-cs"/>
                <a:sym typeface="Source Sans Pro Regular"/>
              </a:defRPr>
            </a:lvl1pPr>
          </a:lstStyle>
          <a:p>
            <a:r>
              <a:rPr lang="fr-FR" sz="2400" dirty="0"/>
              <a:t>Un taux d'attaque proche de 1 pourrait nous donner une idée sur la cause possible de la maladie</a:t>
            </a:r>
            <a:endParaRPr sz="2400" dirty="0"/>
          </a:p>
        </p:txBody>
      </p:sp>
      <p:sp>
        <p:nvSpPr>
          <p:cNvPr id="394" name="Rectangle 1"/>
          <p:cNvSpPr txBox="1"/>
          <p:nvPr/>
        </p:nvSpPr>
        <p:spPr>
          <a:xfrm>
            <a:off x="503603" y="4093177"/>
            <a:ext cx="11964283"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a:latin typeface="+mj-lt"/>
                <a:ea typeface="+mj-ea"/>
                <a:cs typeface="+mj-cs"/>
                <a:sym typeface="Source Sans Pro Regular"/>
              </a:defRPr>
            </a:lvl1pPr>
          </a:lstStyle>
          <a:p>
            <a:r>
              <a:rPr lang="fr-FR" sz="2400" dirty="0"/>
              <a:t>Un taux d’attaque (AR) est défini comme la</a:t>
            </a:r>
            <a:r>
              <a:rPr sz="2400" dirty="0"/>
              <a:t> proportion </a:t>
            </a:r>
            <a:r>
              <a:rPr lang="fr-FR" sz="2400" dirty="0"/>
              <a:t>des personnes qui tombent malades après une exposition donnée.</a:t>
            </a:r>
          </a:p>
        </p:txBody>
      </p:sp>
      <p:sp>
        <p:nvSpPr>
          <p:cNvPr id="395" name="Line 7"/>
          <p:cNvSpPr/>
          <p:nvPr/>
        </p:nvSpPr>
        <p:spPr>
          <a:xfrm>
            <a:off x="5555446" y="3283426"/>
            <a:ext cx="3240361" cy="1"/>
          </a:xfrm>
          <a:prstGeom prst="line">
            <a:avLst/>
          </a:prstGeom>
          <a:ln w="38100">
            <a:solidFill>
              <a:srgbClr val="000000"/>
            </a:solidFill>
          </a:ln>
        </p:spPr>
        <p:txBody>
          <a:bodyPr lIns="45719" rIns="45719"/>
          <a:lstStyle/>
          <a:p>
            <a:endParaRPr/>
          </a:p>
        </p:txBody>
      </p:sp>
      <p:sp>
        <p:nvSpPr>
          <p:cNvPr id="396" name="Rectangle 6"/>
          <p:cNvSpPr txBox="1"/>
          <p:nvPr/>
        </p:nvSpPr>
        <p:spPr>
          <a:xfrm>
            <a:off x="5889199" y="3286601"/>
            <a:ext cx="1528741" cy="485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1400"/>
              </a:spcBef>
              <a:defRPr sz="2400">
                <a:latin typeface="+mj-lt"/>
                <a:ea typeface="+mj-ea"/>
                <a:cs typeface="+mj-cs"/>
                <a:sym typeface="Source Sans Pro Regular"/>
              </a:defRPr>
            </a:lvl1pPr>
          </a:lstStyle>
          <a:p>
            <a:r>
              <a:t>a + b</a:t>
            </a:r>
          </a:p>
        </p:txBody>
      </p:sp>
      <p:sp>
        <p:nvSpPr>
          <p:cNvPr id="397" name="Rectangle 8"/>
          <p:cNvSpPr txBox="1"/>
          <p:nvPr/>
        </p:nvSpPr>
        <p:spPr>
          <a:xfrm>
            <a:off x="5889199" y="2826226"/>
            <a:ext cx="1420729" cy="485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2400">
                <a:latin typeface="+mj-lt"/>
                <a:ea typeface="+mj-ea"/>
                <a:cs typeface="+mj-cs"/>
                <a:sym typeface="Source Sans Pro Regular"/>
              </a:defRPr>
            </a:lvl1pPr>
          </a:lstStyle>
          <a:p>
            <a:r>
              <a:t>a</a:t>
            </a:r>
          </a:p>
        </p:txBody>
      </p:sp>
      <p:sp>
        <p:nvSpPr>
          <p:cNvPr id="398" name="Rectangle 1"/>
          <p:cNvSpPr txBox="1"/>
          <p:nvPr/>
        </p:nvSpPr>
        <p:spPr>
          <a:xfrm>
            <a:off x="4781368" y="2895219"/>
            <a:ext cx="397866"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spcBef>
                <a:spcPts val="1600"/>
              </a:spcBef>
              <a:defRPr sz="2400">
                <a:latin typeface="+mj-lt"/>
                <a:ea typeface="+mj-ea"/>
                <a:cs typeface="+mj-cs"/>
                <a:sym typeface="Source Sans Pro Regular"/>
              </a:defRPr>
            </a:pPr>
            <a:r>
              <a:t>=</a:t>
            </a:r>
            <a:r>
              <a:rPr sz="2800"/>
              <a:t>  </a:t>
            </a:r>
          </a:p>
        </p:txBody>
      </p:sp>
      <p:sp>
        <p:nvSpPr>
          <p:cNvPr id="2" name="Title 1">
            <a:extLst>
              <a:ext uri="{FF2B5EF4-FFF2-40B4-BE49-F238E27FC236}">
                <a16:creationId xmlns:a16="http://schemas.microsoft.com/office/drawing/2014/main" id="{B9C56FC7-2886-C2B2-6AFA-EDE9E3276577}"/>
              </a:ext>
            </a:extLst>
          </p:cNvPr>
          <p:cNvSpPr txBox="1">
            <a:spLocks/>
          </p:cNvSpPr>
          <p:nvPr/>
        </p:nvSpPr>
        <p:spPr>
          <a:xfrm>
            <a:off x="144858" y="91451"/>
            <a:ext cx="948682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Rappel (2) Measure of association</a:t>
            </a:r>
            <a:r>
              <a:rPr lang="hu-HU" b="1" dirty="0"/>
              <a:t> </a:t>
            </a:r>
            <a:r>
              <a:rPr lang="en-US" b="1" dirty="0"/>
              <a:t>Attack Rate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8" presetClass="entr" presetSubtype="3" fill="hold" grpId="0" nodeType="clickEffect">
                                  <p:stCondLst>
                                    <p:cond delay="0"/>
                                  </p:stCondLst>
                                  <p:iterate>
                                    <p:tmAbs val="0"/>
                                  </p:iterate>
                                  <p:childTnLst>
                                    <p:set>
                                      <p:cBhvr>
                                        <p:cTn id="6" fill="hold"/>
                                        <p:tgtEl>
                                          <p:spTgt spid="393"/>
                                        </p:tgtEl>
                                        <p:attrNameLst>
                                          <p:attrName>style.visibility</p:attrName>
                                        </p:attrNameLst>
                                      </p:cBhvr>
                                      <p:to>
                                        <p:strVal val="visible"/>
                                      </p:to>
                                    </p:set>
                                    <p:animEffect transition="in" filter="strips(upRight)">
                                      <p:cBhvr>
                                        <p:cTn id="7" dur="1000"/>
                                        <p:tgtEl>
                                          <p:spTgt spid="3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 name="Line 7"/>
          <p:cNvSpPr/>
          <p:nvPr/>
        </p:nvSpPr>
        <p:spPr>
          <a:xfrm flipV="1">
            <a:off x="5562663" y="1690716"/>
            <a:ext cx="5530058" cy="22678"/>
          </a:xfrm>
          <a:prstGeom prst="line">
            <a:avLst/>
          </a:prstGeom>
          <a:ln w="38100">
            <a:solidFill>
              <a:srgbClr val="000000"/>
            </a:solidFill>
          </a:ln>
        </p:spPr>
        <p:txBody>
          <a:bodyPr lIns="45719" rIns="45719"/>
          <a:lstStyle/>
          <a:p>
            <a:endParaRPr/>
          </a:p>
        </p:txBody>
      </p:sp>
      <p:sp>
        <p:nvSpPr>
          <p:cNvPr id="405" name="Text Box 5"/>
          <p:cNvSpPr txBox="1"/>
          <p:nvPr/>
        </p:nvSpPr>
        <p:spPr>
          <a:xfrm>
            <a:off x="1939671" y="1423674"/>
            <a:ext cx="417576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spcBef>
                <a:spcPts val="1900"/>
              </a:spcBef>
              <a:defRPr sz="2800">
                <a:latin typeface="+mj-lt"/>
                <a:ea typeface="+mj-ea"/>
                <a:cs typeface="+mj-cs"/>
                <a:sym typeface="Source Sans Pro Regular"/>
              </a:defRPr>
            </a:pPr>
            <a:r>
              <a:rPr dirty="0" err="1"/>
              <a:t>Ris</a:t>
            </a:r>
            <a:r>
              <a:rPr lang="fr-FR" dirty="0"/>
              <a:t>que</a:t>
            </a:r>
            <a:r>
              <a:rPr dirty="0"/>
              <a:t> </a:t>
            </a:r>
            <a:r>
              <a:rPr lang="fr-FR" dirty="0"/>
              <a:t>Relatif</a:t>
            </a:r>
            <a:r>
              <a:rPr dirty="0"/>
              <a:t>(RR) =</a:t>
            </a:r>
            <a:r>
              <a:rPr sz="1800" dirty="0"/>
              <a:t> </a:t>
            </a:r>
            <a:r>
              <a:rPr sz="3200" dirty="0"/>
              <a:t> </a:t>
            </a:r>
          </a:p>
        </p:txBody>
      </p:sp>
      <p:sp>
        <p:nvSpPr>
          <p:cNvPr id="406" name="Rectangle 8"/>
          <p:cNvSpPr txBox="1"/>
          <p:nvPr/>
        </p:nvSpPr>
        <p:spPr>
          <a:xfrm>
            <a:off x="5597271" y="1245301"/>
            <a:ext cx="5675332"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a:latin typeface="+mj-lt"/>
                <a:ea typeface="+mj-ea"/>
                <a:cs typeface="+mj-cs"/>
                <a:sym typeface="Source Sans Pro Regular"/>
              </a:defRPr>
            </a:lvl1pPr>
          </a:lstStyle>
          <a:p>
            <a:r>
              <a:rPr lang="fr-FR" dirty="0"/>
              <a:t>Risque chez les personnes exposées à un facteur</a:t>
            </a:r>
            <a:endParaRPr dirty="0"/>
          </a:p>
        </p:txBody>
      </p:sp>
      <p:sp>
        <p:nvSpPr>
          <p:cNvPr id="407" name="Text Box 20"/>
          <p:cNvSpPr txBox="1"/>
          <p:nvPr/>
        </p:nvSpPr>
        <p:spPr>
          <a:xfrm>
            <a:off x="517793" y="5249417"/>
            <a:ext cx="11156415" cy="830997"/>
          </a:xfrm>
          <a:prstGeom prst="rect">
            <a:avLst/>
          </a:prstGeom>
          <a:solidFill>
            <a:schemeClr val="accent2">
              <a:alpha val="52156"/>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spcBef>
                <a:spcPts val="1000"/>
              </a:spcBef>
              <a:defRPr>
                <a:latin typeface="+mj-lt"/>
                <a:ea typeface="+mj-ea"/>
                <a:cs typeface="+mj-cs"/>
                <a:sym typeface="Source Sans Pro Regular"/>
              </a:defRPr>
            </a:lvl1pPr>
          </a:lstStyle>
          <a:p>
            <a:r>
              <a:rPr sz="2400" dirty="0" err="1"/>
              <a:t>Ris</a:t>
            </a:r>
            <a:r>
              <a:rPr lang="fr-FR" sz="2400" dirty="0"/>
              <a:t>que</a:t>
            </a:r>
            <a:r>
              <a:rPr sz="2400" dirty="0"/>
              <a:t> </a:t>
            </a:r>
            <a:r>
              <a:rPr lang="fr-FR" sz="2400" dirty="0"/>
              <a:t>relatif</a:t>
            </a:r>
            <a:r>
              <a:rPr sz="2400" dirty="0"/>
              <a:t>= </a:t>
            </a:r>
            <a:r>
              <a:rPr lang="fr-FR" sz="2400" dirty="0"/>
              <a:t>le</a:t>
            </a:r>
            <a:r>
              <a:rPr sz="2400" dirty="0"/>
              <a:t> </a:t>
            </a:r>
            <a:r>
              <a:rPr sz="2400" dirty="0" err="1"/>
              <a:t>ris</a:t>
            </a:r>
            <a:r>
              <a:rPr lang="fr-FR" sz="2400" dirty="0"/>
              <a:t>que</a:t>
            </a:r>
            <a:r>
              <a:rPr sz="2400" dirty="0"/>
              <a:t> </a:t>
            </a:r>
            <a:r>
              <a:rPr lang="fr-FR" sz="2400" dirty="0"/>
              <a:t>chez le groupe des exposés divisé par le risque chez le groupe des non-exposés</a:t>
            </a:r>
            <a:endParaRPr sz="2400" dirty="0"/>
          </a:p>
        </p:txBody>
      </p:sp>
      <p:sp>
        <p:nvSpPr>
          <p:cNvPr id="408" name="Text Box 73"/>
          <p:cNvSpPr txBox="1"/>
          <p:nvPr/>
        </p:nvSpPr>
        <p:spPr>
          <a:xfrm>
            <a:off x="3682159" y="3566070"/>
            <a:ext cx="5041692" cy="1456809"/>
          </a:xfrm>
          <a:prstGeom prst="rect">
            <a:avLst/>
          </a:prstGeom>
          <a:solidFill>
            <a:srgbClr val="CCFFCC"/>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spcBef>
                <a:spcPts val="1000"/>
              </a:spcBef>
              <a:defRPr>
                <a:latin typeface="+mj-lt"/>
                <a:ea typeface="+mj-ea"/>
                <a:cs typeface="+mj-cs"/>
                <a:sym typeface="Source Sans Pro Regular"/>
              </a:defRPr>
            </a:pPr>
            <a:r>
              <a:rPr sz="2400" dirty="0"/>
              <a:t>RR = 1 </a:t>
            </a:r>
            <a:r>
              <a:rPr lang="fr-FR" sz="2400" dirty="0"/>
              <a:t>pas d’</a:t>
            </a:r>
            <a:r>
              <a:rPr sz="2400" dirty="0"/>
              <a:t>association</a:t>
            </a:r>
            <a:endParaRPr sz="2400" dirty="0">
              <a:latin typeface="Arial"/>
              <a:ea typeface="Arial"/>
              <a:cs typeface="Arial"/>
              <a:sym typeface="Arial"/>
            </a:endParaRPr>
          </a:p>
          <a:p>
            <a:pPr>
              <a:spcBef>
                <a:spcPts val="1000"/>
              </a:spcBef>
              <a:defRPr>
                <a:latin typeface="+mj-lt"/>
                <a:ea typeface="+mj-ea"/>
                <a:cs typeface="+mj-cs"/>
                <a:sym typeface="Source Sans Pro Regular"/>
              </a:defRPr>
            </a:pPr>
            <a:r>
              <a:rPr sz="2400" dirty="0"/>
              <a:t>RR &gt; 1 </a:t>
            </a:r>
            <a:r>
              <a:rPr lang="fr-FR" sz="2400" dirty="0"/>
              <a:t>Il y a une a</a:t>
            </a:r>
            <a:r>
              <a:rPr sz="2400" dirty="0" err="1"/>
              <a:t>ssociation</a:t>
            </a:r>
            <a:endParaRPr sz="2400" dirty="0">
              <a:latin typeface="Arial"/>
              <a:ea typeface="Arial"/>
              <a:cs typeface="Arial"/>
              <a:sym typeface="Arial"/>
            </a:endParaRPr>
          </a:p>
          <a:p>
            <a:pPr>
              <a:spcBef>
                <a:spcPts val="1000"/>
              </a:spcBef>
              <a:defRPr>
                <a:latin typeface="+mj-lt"/>
                <a:ea typeface="+mj-ea"/>
                <a:cs typeface="+mj-cs"/>
                <a:sym typeface="Source Sans Pro Regular"/>
              </a:defRPr>
            </a:pPr>
            <a:r>
              <a:rPr sz="2400" dirty="0"/>
              <a:t>RR &lt; 1 protect</a:t>
            </a:r>
            <a:r>
              <a:rPr lang="fr-FR" sz="2400" dirty="0" err="1"/>
              <a:t>eur</a:t>
            </a:r>
            <a:endParaRPr sz="2400" dirty="0"/>
          </a:p>
        </p:txBody>
      </p:sp>
      <p:grpSp>
        <p:nvGrpSpPr>
          <p:cNvPr id="414" name="Group 54"/>
          <p:cNvGrpSpPr/>
          <p:nvPr/>
        </p:nvGrpSpPr>
        <p:grpSpPr>
          <a:xfrm>
            <a:off x="1817295" y="2339467"/>
            <a:ext cx="5281930" cy="945516"/>
            <a:chOff x="0" y="0"/>
            <a:chExt cx="5281930" cy="945515"/>
          </a:xfrm>
        </p:grpSpPr>
        <p:sp>
          <p:nvSpPr>
            <p:cNvPr id="409" name="Text Box 19"/>
            <p:cNvSpPr txBox="1"/>
            <p:nvPr/>
          </p:nvSpPr>
          <p:spPr>
            <a:xfrm>
              <a:off x="0" y="152400"/>
              <a:ext cx="4175760" cy="599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spcBef>
                  <a:spcPts val="1900"/>
                </a:spcBef>
                <a:defRPr sz="3200">
                  <a:latin typeface="+mj-lt"/>
                  <a:ea typeface="+mj-ea"/>
                  <a:cs typeface="+mj-cs"/>
                  <a:sym typeface="Source Sans Pro Regular"/>
                </a:defRPr>
              </a:lvl1pPr>
            </a:lstStyle>
            <a:p>
              <a:r>
                <a:rPr dirty="0" err="1"/>
                <a:t>Ris</a:t>
              </a:r>
              <a:r>
                <a:rPr lang="fr-FR" dirty="0"/>
                <a:t>que</a:t>
              </a:r>
              <a:r>
                <a:rPr dirty="0"/>
                <a:t> </a:t>
              </a:r>
              <a:r>
                <a:rPr lang="fr-FR" dirty="0"/>
                <a:t>relatif </a:t>
              </a:r>
              <a:r>
                <a:rPr dirty="0"/>
                <a:t>(RR)  =</a:t>
              </a:r>
            </a:p>
          </p:txBody>
        </p:sp>
        <p:grpSp>
          <p:nvGrpSpPr>
            <p:cNvPr id="413" name="Group 52"/>
            <p:cNvGrpSpPr/>
            <p:nvPr/>
          </p:nvGrpSpPr>
          <p:grpSpPr>
            <a:xfrm>
              <a:off x="4032249" y="-1"/>
              <a:ext cx="1249682" cy="945517"/>
              <a:chOff x="0" y="0"/>
              <a:chExt cx="1249680" cy="945515"/>
            </a:xfrm>
          </p:grpSpPr>
          <p:sp>
            <p:nvSpPr>
              <p:cNvPr id="410" name="Rectangle 25"/>
              <p:cNvSpPr txBox="1"/>
              <p:nvPr/>
            </p:nvSpPr>
            <p:spPr>
              <a:xfrm>
                <a:off x="87312" y="460375"/>
                <a:ext cx="1055117" cy="485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t">
                <a:spAutoFit/>
              </a:bodyPr>
              <a:lstStyle>
                <a:lvl1pPr>
                  <a:spcBef>
                    <a:spcPts val="1400"/>
                  </a:spcBef>
                  <a:defRPr sz="2400">
                    <a:latin typeface="+mj-lt"/>
                    <a:ea typeface="+mj-ea"/>
                    <a:cs typeface="+mj-cs"/>
                    <a:sym typeface="Source Sans Pro Regular"/>
                  </a:defRPr>
                </a:lvl1pPr>
              </a:lstStyle>
              <a:p>
                <a:r>
                  <a:t>c/(c +d)</a:t>
                </a:r>
              </a:p>
            </p:txBody>
          </p:sp>
          <p:sp>
            <p:nvSpPr>
              <p:cNvPr id="411" name="Line 26"/>
              <p:cNvSpPr/>
              <p:nvPr/>
            </p:nvSpPr>
            <p:spPr>
              <a:xfrm>
                <a:off x="189229" y="425450"/>
                <a:ext cx="1060451" cy="1"/>
              </a:xfrm>
              <a:prstGeom prst="line">
                <a:avLst/>
              </a:prstGeom>
              <a:noFill/>
              <a:ln w="38100" cap="flat">
                <a:solidFill>
                  <a:srgbClr val="000000"/>
                </a:solidFill>
                <a:prstDash val="solid"/>
                <a:round/>
              </a:ln>
              <a:effectLst/>
            </p:spPr>
            <p:txBody>
              <a:bodyPr wrap="square" lIns="45719" tIns="45719" rIns="45719" bIns="45719" numCol="1" anchor="t">
                <a:noAutofit/>
              </a:bodyPr>
              <a:lstStyle/>
              <a:p>
                <a:endParaRPr/>
              </a:p>
            </p:txBody>
          </p:sp>
          <p:sp>
            <p:nvSpPr>
              <p:cNvPr id="412" name="Rectangle 27"/>
              <p:cNvSpPr txBox="1"/>
              <p:nvPr/>
            </p:nvSpPr>
            <p:spPr>
              <a:xfrm>
                <a:off x="0" y="0"/>
                <a:ext cx="1144728" cy="4851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t">
                <a:spAutoFit/>
              </a:bodyPr>
              <a:lstStyle>
                <a:lvl1pPr>
                  <a:defRPr sz="2400">
                    <a:latin typeface="+mj-lt"/>
                    <a:ea typeface="+mj-ea"/>
                    <a:cs typeface="+mj-cs"/>
                    <a:sym typeface="Source Sans Pro Regular"/>
                  </a:defRPr>
                </a:lvl1pPr>
              </a:lstStyle>
              <a:p>
                <a:r>
                  <a:rPr dirty="0"/>
                  <a:t>a/(a + b)</a:t>
                </a:r>
              </a:p>
            </p:txBody>
          </p:sp>
        </p:grpSp>
      </p:grpSp>
      <p:sp>
        <p:nvSpPr>
          <p:cNvPr id="415" name="Text Box 19"/>
          <p:cNvSpPr txBox="1"/>
          <p:nvPr/>
        </p:nvSpPr>
        <p:spPr>
          <a:xfrm>
            <a:off x="7243742" y="2451705"/>
            <a:ext cx="48122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1900"/>
              </a:spcBef>
              <a:defRPr sz="3200">
                <a:latin typeface="+mj-lt"/>
                <a:ea typeface="+mj-ea"/>
                <a:cs typeface="+mj-cs"/>
                <a:sym typeface="Source Sans Pro Regular"/>
              </a:defRPr>
            </a:lvl1pPr>
          </a:lstStyle>
          <a:p>
            <a:r>
              <a:t>=</a:t>
            </a:r>
          </a:p>
        </p:txBody>
      </p:sp>
      <p:sp>
        <p:nvSpPr>
          <p:cNvPr id="416" name="Rectangle 25"/>
          <p:cNvSpPr txBox="1"/>
          <p:nvPr/>
        </p:nvSpPr>
        <p:spPr>
          <a:xfrm>
            <a:off x="7793959" y="2811746"/>
            <a:ext cx="3567641"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spcBef>
                <a:spcPts val="1400"/>
              </a:spcBef>
              <a:defRPr sz="2400">
                <a:latin typeface="+mj-lt"/>
                <a:ea typeface="+mj-ea"/>
                <a:cs typeface="+mj-cs"/>
                <a:sym typeface="Source Sans Pro Regular"/>
              </a:defRPr>
            </a:lvl1pPr>
          </a:lstStyle>
          <a:p>
            <a:r>
              <a:rPr lang="fr-FR" dirty="0"/>
              <a:t>AR chez les non exposés</a:t>
            </a:r>
            <a:endParaRPr dirty="0"/>
          </a:p>
        </p:txBody>
      </p:sp>
      <p:sp>
        <p:nvSpPr>
          <p:cNvPr id="417" name="Line 26"/>
          <p:cNvSpPr/>
          <p:nvPr/>
        </p:nvSpPr>
        <p:spPr>
          <a:xfrm>
            <a:off x="7770687" y="2764890"/>
            <a:ext cx="3501915" cy="27"/>
          </a:xfrm>
          <a:prstGeom prst="line">
            <a:avLst/>
          </a:prstGeom>
          <a:ln w="38100">
            <a:solidFill>
              <a:srgbClr val="000000"/>
            </a:solidFill>
          </a:ln>
        </p:spPr>
        <p:txBody>
          <a:bodyPr lIns="45719" rIns="45719"/>
          <a:lstStyle/>
          <a:p>
            <a:endParaRPr/>
          </a:p>
        </p:txBody>
      </p:sp>
      <p:sp>
        <p:nvSpPr>
          <p:cNvPr id="418" name="Rectangle 27"/>
          <p:cNvSpPr txBox="1"/>
          <p:nvPr/>
        </p:nvSpPr>
        <p:spPr>
          <a:xfrm>
            <a:off x="7937975" y="2307691"/>
            <a:ext cx="2968118"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2400">
                <a:latin typeface="+mj-lt"/>
                <a:ea typeface="+mj-ea"/>
                <a:cs typeface="+mj-cs"/>
                <a:sym typeface="Source Sans Pro Regular"/>
              </a:defRPr>
            </a:lvl1pPr>
          </a:lstStyle>
          <a:p>
            <a:r>
              <a:rPr lang="fr-FR" dirty="0"/>
              <a:t>AR</a:t>
            </a:r>
            <a:r>
              <a:rPr dirty="0"/>
              <a:t> </a:t>
            </a:r>
            <a:r>
              <a:rPr lang="fr-FR" dirty="0"/>
              <a:t>chez les exposés</a:t>
            </a:r>
            <a:endParaRPr dirty="0"/>
          </a:p>
        </p:txBody>
      </p:sp>
      <p:sp>
        <p:nvSpPr>
          <p:cNvPr id="419" name="Rectangle 8"/>
          <p:cNvSpPr txBox="1"/>
          <p:nvPr/>
        </p:nvSpPr>
        <p:spPr>
          <a:xfrm>
            <a:off x="5569143" y="1740065"/>
            <a:ext cx="5823382"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a:latin typeface="+mj-lt"/>
                <a:ea typeface="+mj-ea"/>
                <a:cs typeface="+mj-cs"/>
                <a:sym typeface="Source Sans Pro Regular"/>
              </a:defRPr>
            </a:lvl1pPr>
          </a:lstStyle>
          <a:p>
            <a:r>
              <a:rPr lang="fr-FR" dirty="0"/>
              <a:t>Risque chez les personnes NON exposées à un facteur</a:t>
            </a:r>
            <a:endParaRPr dirty="0"/>
          </a:p>
        </p:txBody>
      </p:sp>
      <p:sp>
        <p:nvSpPr>
          <p:cNvPr id="2" name="Title 1">
            <a:extLst>
              <a:ext uri="{FF2B5EF4-FFF2-40B4-BE49-F238E27FC236}">
                <a16:creationId xmlns:a16="http://schemas.microsoft.com/office/drawing/2014/main" id="{9B0B979A-26D9-D566-4F78-C8E342E72C26}"/>
              </a:ext>
            </a:extLst>
          </p:cNvPr>
          <p:cNvSpPr txBox="1">
            <a:spLocks/>
          </p:cNvSpPr>
          <p:nvPr/>
        </p:nvSpPr>
        <p:spPr>
          <a:xfrm>
            <a:off x="144858" y="91451"/>
            <a:ext cx="948682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fontScale="92500"/>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Reminder (3) </a:t>
            </a:r>
            <a:r>
              <a:rPr lang="en-US" b="1" dirty="0" err="1"/>
              <a:t>Mesure</a:t>
            </a:r>
            <a:r>
              <a:rPr lang="en-US" b="1" dirty="0"/>
              <a:t> </a:t>
            </a:r>
            <a:r>
              <a:rPr lang="en-US" b="1" dirty="0" err="1"/>
              <a:t>d’association</a:t>
            </a:r>
            <a:r>
              <a:rPr lang="en-US" b="1" dirty="0"/>
              <a:t> </a:t>
            </a:r>
            <a:r>
              <a:rPr lang="en-US" b="1" dirty="0" err="1"/>
              <a:t>Risque</a:t>
            </a:r>
            <a:r>
              <a:rPr lang="en-US" b="1" dirty="0"/>
              <a:t> relative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6" name="Picture 2" descr="Picture 2"/>
          <p:cNvPicPr>
            <a:picLocks noChangeAspect="1"/>
          </p:cNvPicPr>
          <p:nvPr/>
        </p:nvPicPr>
        <p:blipFill>
          <a:blip r:embed="rId2"/>
          <a:srcRect l="20197" t="37832" r="40689" b="19921"/>
          <a:stretch>
            <a:fillRect/>
          </a:stretch>
        </p:blipFill>
        <p:spPr>
          <a:xfrm>
            <a:off x="2357607" y="1180420"/>
            <a:ext cx="7416825" cy="5006824"/>
          </a:xfrm>
          <a:prstGeom prst="rect">
            <a:avLst/>
          </a:prstGeom>
          <a:ln w="12700">
            <a:miter lim="400000"/>
          </a:ln>
        </p:spPr>
      </p:pic>
      <p:sp>
        <p:nvSpPr>
          <p:cNvPr id="2" name="Title 1">
            <a:extLst>
              <a:ext uri="{FF2B5EF4-FFF2-40B4-BE49-F238E27FC236}">
                <a16:creationId xmlns:a16="http://schemas.microsoft.com/office/drawing/2014/main" id="{D1BEBA19-43AC-275C-D369-62B234F2A530}"/>
              </a:ext>
            </a:extLst>
          </p:cNvPr>
          <p:cNvSpPr txBox="1">
            <a:spLocks/>
          </p:cNvSpPr>
          <p:nvPr/>
        </p:nvSpPr>
        <p:spPr>
          <a:xfrm>
            <a:off x="144858" y="91451"/>
            <a:ext cx="948682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Débriefing</a:t>
            </a:r>
            <a:r>
              <a:rPr lang="en-US" b="1" dirty="0"/>
              <a:t> (1) </a:t>
            </a:r>
            <a:r>
              <a:rPr lang="en-US" b="1" dirty="0" err="1"/>
              <a:t>Liste</a:t>
            </a:r>
            <a:r>
              <a:rPr lang="en-US" b="1" dirty="0"/>
              <a:t> </a:t>
            </a:r>
            <a:r>
              <a:rPr lang="en-US" b="1" dirty="0" err="1"/>
              <a:t>linéaire</a:t>
            </a:r>
            <a:endParaRPr lang="en-US" b="1" dirty="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 name="Picture 2" descr="Picture 2"/>
          <p:cNvPicPr>
            <a:picLocks noChangeAspect="1"/>
          </p:cNvPicPr>
          <p:nvPr/>
        </p:nvPicPr>
        <p:blipFill>
          <a:blip r:embed="rId2"/>
          <a:srcRect l="20000" t="43507" r="40000" b="41044"/>
          <a:stretch>
            <a:fillRect/>
          </a:stretch>
        </p:blipFill>
        <p:spPr>
          <a:xfrm>
            <a:off x="1621218" y="2348880"/>
            <a:ext cx="8949565" cy="2160241"/>
          </a:xfrm>
          <a:prstGeom prst="rect">
            <a:avLst/>
          </a:prstGeom>
          <a:ln w="12700">
            <a:miter lim="400000"/>
          </a:ln>
        </p:spPr>
      </p:pic>
      <p:sp>
        <p:nvSpPr>
          <p:cNvPr id="2" name="Title 1">
            <a:extLst>
              <a:ext uri="{FF2B5EF4-FFF2-40B4-BE49-F238E27FC236}">
                <a16:creationId xmlns:a16="http://schemas.microsoft.com/office/drawing/2014/main" id="{371F129D-0E1E-C296-4EB8-C91BF34C8E8F}"/>
              </a:ext>
            </a:extLst>
          </p:cNvPr>
          <p:cNvSpPr txBox="1">
            <a:spLocks/>
          </p:cNvSpPr>
          <p:nvPr/>
        </p:nvSpPr>
        <p:spPr>
          <a:xfrm>
            <a:off x="144858" y="91451"/>
            <a:ext cx="948682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fontScale="85000" lnSpcReduction="10000"/>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Débriefing</a:t>
            </a:r>
            <a:r>
              <a:rPr lang="en-US" b="1" dirty="0"/>
              <a:t> (2a) </a:t>
            </a:r>
            <a:r>
              <a:rPr lang="fr-FR" b="1" dirty="0"/>
              <a:t>Taux d'attaque spécifique par aliment</a:t>
            </a:r>
            <a:endParaRPr lang="en-US" b="1" dirty="0"/>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 name="TextBox 3"/>
          <p:cNvSpPr txBox="1"/>
          <p:nvPr/>
        </p:nvSpPr>
        <p:spPr>
          <a:xfrm>
            <a:off x="1893247" y="3673402"/>
            <a:ext cx="3396120"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2400">
                <a:latin typeface="+mj-lt"/>
                <a:ea typeface="+mj-ea"/>
                <a:cs typeface="+mj-cs"/>
                <a:sym typeface="Source Sans Pro Regular"/>
              </a:defRPr>
            </a:lvl1pPr>
          </a:lstStyle>
          <a:p>
            <a:r>
              <a:rPr lang="fr-FR" dirty="0"/>
              <a:t>Taux d’attaque par sexe</a:t>
            </a:r>
            <a:endParaRPr dirty="0"/>
          </a:p>
        </p:txBody>
      </p:sp>
      <p:sp>
        <p:nvSpPr>
          <p:cNvPr id="435" name="TextBox 4"/>
          <p:cNvSpPr txBox="1"/>
          <p:nvPr/>
        </p:nvSpPr>
        <p:spPr>
          <a:xfrm>
            <a:off x="2021164" y="952349"/>
            <a:ext cx="4545473"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2400">
                <a:latin typeface="+mj-lt"/>
                <a:ea typeface="+mj-ea"/>
                <a:cs typeface="+mj-cs"/>
                <a:sym typeface="Source Sans Pro Regular"/>
              </a:defRPr>
            </a:lvl1pPr>
          </a:lstStyle>
          <a:p>
            <a:r>
              <a:rPr lang="fr-FR" dirty="0"/>
              <a:t>Taux d’attaque par groupe d’âge</a:t>
            </a:r>
            <a:endParaRPr dirty="0"/>
          </a:p>
        </p:txBody>
      </p:sp>
      <p:pic>
        <p:nvPicPr>
          <p:cNvPr id="436" name="Picture 2" descr="Picture 2"/>
          <p:cNvPicPr>
            <a:picLocks noChangeAspect="1"/>
          </p:cNvPicPr>
          <p:nvPr/>
        </p:nvPicPr>
        <p:blipFill>
          <a:blip r:embed="rId2"/>
          <a:srcRect l="20000" t="48867" r="40000" b="36473"/>
          <a:stretch>
            <a:fillRect/>
          </a:stretch>
        </p:blipFill>
        <p:spPr>
          <a:xfrm>
            <a:off x="1593725" y="1456405"/>
            <a:ext cx="9116369" cy="2088233"/>
          </a:xfrm>
          <a:prstGeom prst="rect">
            <a:avLst/>
          </a:prstGeom>
          <a:ln w="12700">
            <a:miter lim="400000"/>
          </a:ln>
        </p:spPr>
      </p:pic>
      <p:pic>
        <p:nvPicPr>
          <p:cNvPr id="437" name="Picture 3" descr="Picture 3"/>
          <p:cNvPicPr>
            <a:picLocks noChangeAspect="1"/>
          </p:cNvPicPr>
          <p:nvPr/>
        </p:nvPicPr>
        <p:blipFill>
          <a:blip r:embed="rId3"/>
          <a:srcRect l="20148" t="40463" r="39926" b="50552"/>
          <a:stretch>
            <a:fillRect/>
          </a:stretch>
        </p:blipFill>
        <p:spPr>
          <a:xfrm>
            <a:off x="1593725" y="4135067"/>
            <a:ext cx="9004549" cy="1266528"/>
          </a:xfrm>
          <a:prstGeom prst="rect">
            <a:avLst/>
          </a:prstGeom>
          <a:ln w="12700">
            <a:miter lim="400000"/>
          </a:ln>
        </p:spPr>
      </p:pic>
      <p:sp>
        <p:nvSpPr>
          <p:cNvPr id="2" name="Title 1">
            <a:extLst>
              <a:ext uri="{FF2B5EF4-FFF2-40B4-BE49-F238E27FC236}">
                <a16:creationId xmlns:a16="http://schemas.microsoft.com/office/drawing/2014/main" id="{1942EB34-1BE3-EB7E-FA32-F154D17060E0}"/>
              </a:ext>
            </a:extLst>
          </p:cNvPr>
          <p:cNvSpPr txBox="1">
            <a:spLocks/>
          </p:cNvSpPr>
          <p:nvPr/>
        </p:nvSpPr>
        <p:spPr>
          <a:xfrm>
            <a:off x="144858" y="91451"/>
            <a:ext cx="948682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Débriefing</a:t>
            </a:r>
            <a:r>
              <a:rPr lang="en-US" b="1" dirty="0"/>
              <a:t> (2b, 2c) </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Content Placeholder 2"/>
          <p:cNvSpPr txBox="1">
            <a:spLocks noGrp="1"/>
          </p:cNvSpPr>
          <p:nvPr>
            <p:ph type="body" idx="1"/>
          </p:nvPr>
        </p:nvSpPr>
        <p:spPr>
          <a:xfrm>
            <a:off x="2014329" y="1236823"/>
            <a:ext cx="8163343" cy="1087787"/>
          </a:xfrm>
          <a:prstGeom prst="rect">
            <a:avLst/>
          </a:prstGeom>
        </p:spPr>
        <p:txBody>
          <a:bodyPr/>
          <a:lstStyle>
            <a:lvl1pPr>
              <a:defRPr>
                <a:solidFill>
                  <a:schemeClr val="accent3"/>
                </a:solidFill>
                <a:latin typeface="Source Sans Pro Bold"/>
                <a:ea typeface="Source Sans Pro Bold"/>
                <a:cs typeface="Source Sans Pro Bold"/>
                <a:sym typeface="Source Sans Pro Bold"/>
              </a:defRPr>
            </a:lvl1pPr>
          </a:lstStyle>
          <a:p>
            <a:r>
              <a:rPr lang="fr-FR" dirty="0"/>
              <a:t>Taux d'attaque (AR) par aliment, risques relatifs (RR) et pourcentage de cas exposés à certains aliments au cours du repas principal.</a:t>
            </a:r>
            <a:endParaRPr dirty="0"/>
          </a:p>
        </p:txBody>
      </p:sp>
      <p:pic>
        <p:nvPicPr>
          <p:cNvPr id="442" name="Picture 2" descr="Picture 2"/>
          <p:cNvPicPr>
            <a:picLocks noChangeAspect="1"/>
          </p:cNvPicPr>
          <p:nvPr/>
        </p:nvPicPr>
        <p:blipFill>
          <a:blip r:embed="rId2"/>
          <a:srcRect l="20000" t="46818" r="40097" b="37261"/>
          <a:stretch>
            <a:fillRect/>
          </a:stretch>
        </p:blipFill>
        <p:spPr>
          <a:xfrm>
            <a:off x="1667507" y="2324610"/>
            <a:ext cx="8856986" cy="2208781"/>
          </a:xfrm>
          <a:prstGeom prst="rect">
            <a:avLst/>
          </a:prstGeom>
          <a:ln w="12700">
            <a:miter lim="400000"/>
          </a:ln>
        </p:spPr>
      </p:pic>
      <p:sp>
        <p:nvSpPr>
          <p:cNvPr id="2" name="Title 1">
            <a:extLst>
              <a:ext uri="{FF2B5EF4-FFF2-40B4-BE49-F238E27FC236}">
                <a16:creationId xmlns:a16="http://schemas.microsoft.com/office/drawing/2014/main" id="{1F42884A-0918-731E-ACBF-F4731264B94B}"/>
              </a:ext>
            </a:extLst>
          </p:cNvPr>
          <p:cNvSpPr txBox="1">
            <a:spLocks/>
          </p:cNvSpPr>
          <p:nvPr/>
        </p:nvSpPr>
        <p:spPr>
          <a:xfrm>
            <a:off x="144858" y="91451"/>
            <a:ext cx="948682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Débriefing</a:t>
            </a:r>
            <a:r>
              <a:rPr lang="en-US" b="1" dirty="0"/>
              <a:t> (3b)</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6" name="Content Placeholder 4"/>
          <p:cNvGraphicFramePr/>
          <p:nvPr>
            <p:extLst>
              <p:ext uri="{D42A27DB-BD31-4B8C-83A1-F6EECF244321}">
                <p14:modId xmlns:p14="http://schemas.microsoft.com/office/powerpoint/2010/main" val="3735541033"/>
              </p:ext>
            </p:extLst>
          </p:nvPr>
        </p:nvGraphicFramePr>
        <p:xfrm>
          <a:off x="1364107" y="1489572"/>
          <a:ext cx="4345196" cy="3554284"/>
        </p:xfrm>
        <a:graphic>
          <a:graphicData uri="http://schemas.openxmlformats.org/drawingml/2006/table">
            <a:tbl>
              <a:tblPr firstRow="1" bandRow="1">
                <a:tableStyleId>{4C3C2611-4C71-4FC5-86AE-919BDF0F9419}</a:tableStyleId>
              </a:tblPr>
              <a:tblGrid>
                <a:gridCol w="915513">
                  <a:extLst>
                    <a:ext uri="{9D8B030D-6E8A-4147-A177-3AD203B41FA5}">
                      <a16:colId xmlns:a16="http://schemas.microsoft.com/office/drawing/2014/main" val="20000"/>
                    </a:ext>
                  </a:extLst>
                </a:gridCol>
                <a:gridCol w="1257085">
                  <a:extLst>
                    <a:ext uri="{9D8B030D-6E8A-4147-A177-3AD203B41FA5}">
                      <a16:colId xmlns:a16="http://schemas.microsoft.com/office/drawing/2014/main" val="20001"/>
                    </a:ext>
                  </a:extLst>
                </a:gridCol>
                <a:gridCol w="1086299">
                  <a:extLst>
                    <a:ext uri="{9D8B030D-6E8A-4147-A177-3AD203B41FA5}">
                      <a16:colId xmlns:a16="http://schemas.microsoft.com/office/drawing/2014/main" val="20002"/>
                    </a:ext>
                  </a:extLst>
                </a:gridCol>
                <a:gridCol w="1086299">
                  <a:extLst>
                    <a:ext uri="{9D8B030D-6E8A-4147-A177-3AD203B41FA5}">
                      <a16:colId xmlns:a16="http://schemas.microsoft.com/office/drawing/2014/main" val="20003"/>
                    </a:ext>
                  </a:extLst>
                </a:gridCol>
              </a:tblGrid>
              <a:tr h="481731">
                <a:tc>
                  <a:txBody>
                    <a:bodyPr/>
                    <a:lstStyle/>
                    <a:p>
                      <a:pPr algn="ctr" defTabSz="289321">
                        <a:defRPr sz="1800" b="0">
                          <a:solidFill>
                            <a:srgbClr val="000000"/>
                          </a:solidFill>
                        </a:defRPr>
                      </a:pPr>
                      <a:r>
                        <a:rPr lang="fr-FR" sz="1100" dirty="0">
                          <a:solidFill>
                            <a:srgbClr val="FFFFFF"/>
                          </a:solidFill>
                          <a:latin typeface="+mj-lt"/>
                          <a:ea typeface="+mj-ea"/>
                          <a:cs typeface="+mj-cs"/>
                        </a:rPr>
                        <a:t>N° cas</a:t>
                      </a:r>
                      <a:endParaRPr sz="1100" dirty="0">
                        <a:solidFill>
                          <a:srgbClr val="FFFFFF"/>
                        </a:solidFill>
                        <a:latin typeface="+mj-lt"/>
                        <a:ea typeface="+mj-ea"/>
                        <a:cs typeface="+mj-cs"/>
                      </a:endParaRPr>
                    </a:p>
                  </a:txBody>
                  <a:tcPr marL="45720" marR="45720" horzOverflow="overflow"/>
                </a:tc>
                <a:tc>
                  <a:txBody>
                    <a:bodyPr/>
                    <a:lstStyle/>
                    <a:p>
                      <a:pPr algn="ctr" defTabSz="289321">
                        <a:defRPr sz="1800" b="0">
                          <a:solidFill>
                            <a:srgbClr val="000000"/>
                          </a:solidFill>
                        </a:defRPr>
                      </a:pPr>
                      <a:r>
                        <a:rPr lang="fr-FR" sz="1100" dirty="0">
                          <a:solidFill>
                            <a:srgbClr val="FFFFFF"/>
                          </a:solidFill>
                          <a:latin typeface="+mj-lt"/>
                          <a:ea typeface="+mj-ea"/>
                          <a:cs typeface="+mj-cs"/>
                        </a:rPr>
                        <a:t>Début</a:t>
                      </a:r>
                      <a:r>
                        <a:rPr lang="fr-FR" sz="1100" baseline="0" dirty="0">
                          <a:solidFill>
                            <a:srgbClr val="FFFFFF"/>
                          </a:solidFill>
                          <a:latin typeface="+mj-lt"/>
                          <a:ea typeface="+mj-ea"/>
                          <a:cs typeface="+mj-cs"/>
                        </a:rPr>
                        <a:t> de maladie</a:t>
                      </a:r>
                      <a:endParaRPr sz="1100" dirty="0">
                        <a:solidFill>
                          <a:srgbClr val="FFFFFF"/>
                        </a:solidFill>
                        <a:latin typeface="+mj-lt"/>
                        <a:ea typeface="+mj-ea"/>
                        <a:cs typeface="+mj-cs"/>
                      </a:endParaRPr>
                    </a:p>
                  </a:txBody>
                  <a:tcPr marL="45720" marR="45720" horzOverflow="overflow"/>
                </a:tc>
                <a:tc>
                  <a:txBody>
                    <a:bodyPr/>
                    <a:lstStyle/>
                    <a:p>
                      <a:pPr algn="ctr" defTabSz="289321">
                        <a:defRPr sz="1800" b="0">
                          <a:solidFill>
                            <a:srgbClr val="000000"/>
                          </a:solidFill>
                        </a:defRPr>
                      </a:pPr>
                      <a:r>
                        <a:rPr sz="1100" dirty="0">
                          <a:solidFill>
                            <a:srgbClr val="FFFFFF"/>
                          </a:solidFill>
                          <a:latin typeface="+mj-lt"/>
                          <a:ea typeface="+mj-ea"/>
                          <a:cs typeface="+mj-cs"/>
                        </a:rPr>
                        <a:t>Time </a:t>
                      </a:r>
                      <a:r>
                        <a:rPr sz="1100" dirty="0" err="1">
                          <a:solidFill>
                            <a:srgbClr val="FFFFFF"/>
                          </a:solidFill>
                          <a:latin typeface="+mj-lt"/>
                          <a:ea typeface="+mj-ea"/>
                          <a:cs typeface="+mj-cs"/>
                        </a:rPr>
                        <a:t>dist</a:t>
                      </a:r>
                      <a:endParaRPr sz="1100" dirty="0">
                        <a:solidFill>
                          <a:srgbClr val="FFFFFF"/>
                        </a:solidFill>
                        <a:latin typeface="+mj-lt"/>
                        <a:ea typeface="+mj-ea"/>
                        <a:cs typeface="+mj-cs"/>
                      </a:endParaRPr>
                    </a:p>
                  </a:txBody>
                  <a:tcPr marL="45720" marR="45720" horzOverflow="overflow"/>
                </a:tc>
                <a:tc>
                  <a:txBody>
                    <a:bodyPr/>
                    <a:lstStyle/>
                    <a:p>
                      <a:pPr algn="ctr" defTabSz="289321">
                        <a:defRPr sz="1800" b="0">
                          <a:solidFill>
                            <a:srgbClr val="000000"/>
                          </a:solidFill>
                        </a:defRPr>
                      </a:pPr>
                      <a:r>
                        <a:rPr sz="1100" dirty="0">
                          <a:solidFill>
                            <a:srgbClr val="FFFFFF"/>
                          </a:solidFill>
                          <a:latin typeface="+mj-lt"/>
                          <a:ea typeface="+mj-ea"/>
                          <a:cs typeface="+mj-cs"/>
                        </a:rPr>
                        <a:t>N</a:t>
                      </a:r>
                      <a:r>
                        <a:rPr lang="fr-FR" sz="1100" dirty="0" err="1">
                          <a:solidFill>
                            <a:srgbClr val="FFFFFF"/>
                          </a:solidFill>
                          <a:latin typeface="+mj-lt"/>
                          <a:ea typeface="+mj-ea"/>
                          <a:cs typeface="+mj-cs"/>
                        </a:rPr>
                        <a:t>bre</a:t>
                      </a:r>
                      <a:r>
                        <a:rPr lang="fr-FR" sz="1100" baseline="0" dirty="0">
                          <a:solidFill>
                            <a:srgbClr val="FFFFFF"/>
                          </a:solidFill>
                          <a:latin typeface="+mj-lt"/>
                          <a:ea typeface="+mj-ea"/>
                          <a:cs typeface="+mj-cs"/>
                        </a:rPr>
                        <a:t> de cas</a:t>
                      </a:r>
                      <a:endParaRPr sz="1100" dirty="0">
                        <a:solidFill>
                          <a:srgbClr val="FFFFFF"/>
                        </a:solidFill>
                        <a:latin typeface="+mj-lt"/>
                        <a:ea typeface="+mj-ea"/>
                        <a:cs typeface="+mj-cs"/>
                      </a:endParaRPr>
                    </a:p>
                  </a:txBody>
                  <a:tcPr marL="45720" marR="45720" horzOverflow="overflow"/>
                </a:tc>
                <a:extLst>
                  <a:ext uri="{0D108BD9-81ED-4DB2-BD59-A6C34878D82A}">
                    <a16:rowId xmlns:a16="http://schemas.microsoft.com/office/drawing/2014/main" val="10000"/>
                  </a:ext>
                </a:extLst>
              </a:tr>
              <a:tr h="378503">
                <a:tc>
                  <a:txBody>
                    <a:bodyPr/>
                    <a:lstStyle/>
                    <a:p>
                      <a:pPr algn="ctr" defTabSz="289321">
                        <a:defRPr sz="1600">
                          <a:latin typeface="+mj-lt"/>
                          <a:ea typeface="+mj-ea"/>
                          <a:cs typeface="+mj-cs"/>
                        </a:defRPr>
                      </a:pPr>
                      <a:endParaRPr/>
                    </a:p>
                  </a:txBody>
                  <a:tcPr marL="45720" marR="45720" anchor="ctr" horzOverflow="overflow"/>
                </a:tc>
                <a:tc>
                  <a:txBody>
                    <a:bodyPr/>
                    <a:lstStyle/>
                    <a:p>
                      <a:pPr algn="ctr" defTabSz="289321">
                        <a:defRPr sz="1600">
                          <a:latin typeface="+mj-lt"/>
                          <a:ea typeface="+mj-ea"/>
                          <a:cs typeface="+mj-cs"/>
                        </a:defRPr>
                      </a:pPr>
                      <a:endParaRPr/>
                    </a:p>
                  </a:txBody>
                  <a:tcPr marL="45720" marR="45720" anchor="ctr" horzOverflow="overflow"/>
                </a:tc>
                <a:tc>
                  <a:txBody>
                    <a:bodyPr/>
                    <a:lstStyle/>
                    <a:p>
                      <a:pPr algn="ctr" defTabSz="289321">
                        <a:defRPr sz="1800"/>
                      </a:pPr>
                      <a:r>
                        <a:rPr sz="1600">
                          <a:latin typeface="+mj-lt"/>
                          <a:ea typeface="+mj-ea"/>
                          <a:cs typeface="+mj-cs"/>
                        </a:rPr>
                        <a:t>06:00</a:t>
                      </a:r>
                    </a:p>
                  </a:txBody>
                  <a:tcPr marL="7620" marR="7620" marT="7620" marB="7620" anchor="ctr" horzOverflow="overflow"/>
                </a:tc>
                <a:tc>
                  <a:txBody>
                    <a:bodyPr/>
                    <a:lstStyle/>
                    <a:p>
                      <a:pPr algn="ctr" defTabSz="289321">
                        <a:defRPr sz="1800"/>
                      </a:pPr>
                      <a:r>
                        <a:rPr sz="1600">
                          <a:latin typeface="+mj-lt"/>
                          <a:ea typeface="+mj-ea"/>
                          <a:cs typeface="+mj-cs"/>
                        </a:rPr>
                        <a:t>0</a:t>
                      </a:r>
                    </a:p>
                  </a:txBody>
                  <a:tcPr marL="7620" marR="7620" marT="7620" marB="7620" anchor="ctr" horzOverflow="overflow"/>
                </a:tc>
                <a:extLst>
                  <a:ext uri="{0D108BD9-81ED-4DB2-BD59-A6C34878D82A}">
                    <a16:rowId xmlns:a16="http://schemas.microsoft.com/office/drawing/2014/main" val="10001"/>
                  </a:ext>
                </a:extLst>
              </a:tr>
              <a:tr h="538810">
                <a:tc>
                  <a:txBody>
                    <a:bodyPr/>
                    <a:lstStyle/>
                    <a:p>
                      <a:pPr algn="ctr" defTabSz="289321">
                        <a:defRPr sz="1800"/>
                      </a:pPr>
                      <a:r>
                        <a:rPr sz="1600">
                          <a:latin typeface="+mj-lt"/>
                          <a:ea typeface="+mj-ea"/>
                          <a:cs typeface="+mj-cs"/>
                        </a:rPr>
                        <a:t>13</a:t>
                      </a:r>
                    </a:p>
                  </a:txBody>
                  <a:tcPr marL="45720" marR="45720" anchor="ctr" horzOverflow="overflow"/>
                </a:tc>
                <a:tc>
                  <a:txBody>
                    <a:bodyPr/>
                    <a:lstStyle/>
                    <a:p>
                      <a:pPr algn="ctr" defTabSz="289321">
                        <a:defRPr sz="1800"/>
                      </a:pPr>
                      <a:r>
                        <a:rPr sz="1600">
                          <a:latin typeface="+mj-lt"/>
                          <a:ea typeface="+mj-ea"/>
                          <a:cs typeface="+mj-cs"/>
                        </a:rPr>
                        <a:t>09:45</a:t>
                      </a:r>
                    </a:p>
                  </a:txBody>
                  <a:tcPr marL="7620" marR="7620" marT="7620" marB="7620" anchor="ctr" horzOverflow="overflow"/>
                </a:tc>
                <a:tc>
                  <a:txBody>
                    <a:bodyPr/>
                    <a:lstStyle/>
                    <a:p>
                      <a:pPr algn="ctr" defTabSz="289321">
                        <a:defRPr sz="1800"/>
                      </a:pPr>
                      <a:r>
                        <a:rPr sz="1600">
                          <a:latin typeface="+mj-lt"/>
                          <a:ea typeface="+mj-ea"/>
                          <a:cs typeface="+mj-cs"/>
                        </a:rPr>
                        <a:t>09:00</a:t>
                      </a:r>
                    </a:p>
                  </a:txBody>
                  <a:tcPr marL="7620" marR="7620" marT="7620" marB="7620" anchor="ctr" horzOverflow="overflow"/>
                </a:tc>
                <a:tc>
                  <a:txBody>
                    <a:bodyPr/>
                    <a:lstStyle/>
                    <a:p>
                      <a:pPr algn="ctr" defTabSz="289321">
                        <a:defRPr sz="1800"/>
                      </a:pPr>
                      <a:r>
                        <a:rPr sz="1600">
                          <a:latin typeface="+mj-lt"/>
                          <a:ea typeface="+mj-ea"/>
                          <a:cs typeface="+mj-cs"/>
                        </a:rPr>
                        <a:t>1</a:t>
                      </a:r>
                    </a:p>
                  </a:txBody>
                  <a:tcPr marL="7620" marR="7620" marT="7620" marB="7620" anchor="ctr" horzOverflow="overflow"/>
                </a:tc>
                <a:extLst>
                  <a:ext uri="{0D108BD9-81ED-4DB2-BD59-A6C34878D82A}">
                    <a16:rowId xmlns:a16="http://schemas.microsoft.com/office/drawing/2014/main" val="10002"/>
                  </a:ext>
                </a:extLst>
              </a:tr>
              <a:tr h="538810">
                <a:tc>
                  <a:txBody>
                    <a:bodyPr/>
                    <a:lstStyle/>
                    <a:p>
                      <a:pPr algn="ctr" defTabSz="289321">
                        <a:defRPr sz="1800"/>
                      </a:pPr>
                      <a:r>
                        <a:rPr sz="1600">
                          <a:latin typeface="+mj-lt"/>
                          <a:ea typeface="+mj-ea"/>
                          <a:cs typeface="+mj-cs"/>
                        </a:rPr>
                        <a:t>7</a:t>
                      </a:r>
                    </a:p>
                  </a:txBody>
                  <a:tcPr marL="45720" marR="45720" anchor="ctr" horzOverflow="overflow"/>
                </a:tc>
                <a:tc>
                  <a:txBody>
                    <a:bodyPr/>
                    <a:lstStyle/>
                    <a:p>
                      <a:pPr algn="ctr" defTabSz="289321">
                        <a:defRPr sz="1800"/>
                      </a:pPr>
                      <a:r>
                        <a:rPr sz="1600">
                          <a:latin typeface="+mj-lt"/>
                          <a:ea typeface="+mj-ea"/>
                          <a:cs typeface="+mj-cs"/>
                        </a:rPr>
                        <a:t>14:50</a:t>
                      </a:r>
                    </a:p>
                  </a:txBody>
                  <a:tcPr marL="7620" marR="7620" marT="7620" marB="7620" anchor="ctr" horzOverflow="overflow"/>
                </a:tc>
                <a:tc>
                  <a:txBody>
                    <a:bodyPr/>
                    <a:lstStyle/>
                    <a:p>
                      <a:pPr algn="ctr" defTabSz="289321">
                        <a:defRPr sz="1800"/>
                      </a:pPr>
                      <a:r>
                        <a:rPr sz="1600" dirty="0">
                          <a:latin typeface="+mj-lt"/>
                          <a:ea typeface="+mj-ea"/>
                          <a:cs typeface="+mj-cs"/>
                        </a:rPr>
                        <a:t>12:00</a:t>
                      </a:r>
                    </a:p>
                  </a:txBody>
                  <a:tcPr marL="7620" marR="7620" marT="7620" marB="7620" anchor="ctr" horzOverflow="overflow"/>
                </a:tc>
                <a:tc>
                  <a:txBody>
                    <a:bodyPr/>
                    <a:lstStyle/>
                    <a:p>
                      <a:pPr algn="ctr" defTabSz="289321">
                        <a:defRPr sz="1800"/>
                      </a:pPr>
                      <a:r>
                        <a:rPr sz="1600">
                          <a:latin typeface="+mj-lt"/>
                          <a:ea typeface="+mj-ea"/>
                          <a:cs typeface="+mj-cs"/>
                        </a:rPr>
                        <a:t>1</a:t>
                      </a:r>
                    </a:p>
                  </a:txBody>
                  <a:tcPr marL="7620" marR="7620" marT="7620" marB="7620" anchor="ctr" horzOverflow="overflow"/>
                </a:tc>
                <a:extLst>
                  <a:ext uri="{0D108BD9-81ED-4DB2-BD59-A6C34878D82A}">
                    <a16:rowId xmlns:a16="http://schemas.microsoft.com/office/drawing/2014/main" val="10003"/>
                  </a:ext>
                </a:extLst>
              </a:tr>
              <a:tr h="538810">
                <a:tc>
                  <a:txBody>
                    <a:bodyPr/>
                    <a:lstStyle/>
                    <a:p>
                      <a:pPr algn="ctr" defTabSz="289321">
                        <a:defRPr sz="1800"/>
                      </a:pPr>
                      <a:r>
                        <a:rPr sz="1600">
                          <a:latin typeface="+mj-lt"/>
                          <a:ea typeface="+mj-ea"/>
                          <a:cs typeface="+mj-cs"/>
                        </a:rPr>
                        <a:t>12, 15</a:t>
                      </a:r>
                    </a:p>
                  </a:txBody>
                  <a:tcPr marL="45720" marR="45720" anchor="ctr" horzOverflow="overflow"/>
                </a:tc>
                <a:tc>
                  <a:txBody>
                    <a:bodyPr/>
                    <a:lstStyle/>
                    <a:p>
                      <a:pPr algn="ctr" defTabSz="289321">
                        <a:defRPr sz="1800"/>
                      </a:pPr>
                      <a:r>
                        <a:rPr sz="1600">
                          <a:latin typeface="+mj-lt"/>
                          <a:ea typeface="+mj-ea"/>
                          <a:cs typeface="+mj-cs"/>
                        </a:rPr>
                        <a:t>15:10</a:t>
                      </a:r>
                    </a:p>
                  </a:txBody>
                  <a:tcPr marL="7620" marR="7620" marT="7620" marB="7620" anchor="ctr" horzOverflow="overflow"/>
                </a:tc>
                <a:tc>
                  <a:txBody>
                    <a:bodyPr/>
                    <a:lstStyle/>
                    <a:p>
                      <a:pPr algn="ctr" defTabSz="289321">
                        <a:defRPr sz="1800"/>
                      </a:pPr>
                      <a:r>
                        <a:rPr sz="1600">
                          <a:latin typeface="+mj-lt"/>
                          <a:ea typeface="+mj-ea"/>
                          <a:cs typeface="+mj-cs"/>
                        </a:rPr>
                        <a:t>15:00</a:t>
                      </a:r>
                    </a:p>
                  </a:txBody>
                  <a:tcPr marL="7620" marR="7620" marT="7620" marB="7620" anchor="ctr" horzOverflow="overflow"/>
                </a:tc>
                <a:tc>
                  <a:txBody>
                    <a:bodyPr/>
                    <a:lstStyle/>
                    <a:p>
                      <a:pPr algn="ctr" defTabSz="289321">
                        <a:defRPr sz="1800"/>
                      </a:pPr>
                      <a:r>
                        <a:rPr sz="1600" dirty="0">
                          <a:latin typeface="+mj-lt"/>
                          <a:ea typeface="+mj-ea"/>
                          <a:cs typeface="+mj-cs"/>
                        </a:rPr>
                        <a:t>2</a:t>
                      </a:r>
                    </a:p>
                  </a:txBody>
                  <a:tcPr marL="7620" marR="7620" marT="7620" marB="7620" anchor="ctr" horzOverflow="overflow"/>
                </a:tc>
                <a:extLst>
                  <a:ext uri="{0D108BD9-81ED-4DB2-BD59-A6C34878D82A}">
                    <a16:rowId xmlns:a16="http://schemas.microsoft.com/office/drawing/2014/main" val="10004"/>
                  </a:ext>
                </a:extLst>
              </a:tr>
              <a:tr h="538810">
                <a:tc>
                  <a:txBody>
                    <a:bodyPr/>
                    <a:lstStyle/>
                    <a:p>
                      <a:pPr algn="ctr" defTabSz="289321">
                        <a:defRPr sz="1800"/>
                      </a:pPr>
                      <a:r>
                        <a:rPr sz="1600">
                          <a:latin typeface="+mj-lt"/>
                          <a:ea typeface="+mj-ea"/>
                          <a:cs typeface="+mj-cs"/>
                        </a:rPr>
                        <a:t>14</a:t>
                      </a:r>
                    </a:p>
                  </a:txBody>
                  <a:tcPr marL="45720" marR="45720" anchor="ctr" horzOverflow="overflow"/>
                </a:tc>
                <a:tc>
                  <a:txBody>
                    <a:bodyPr/>
                    <a:lstStyle/>
                    <a:p>
                      <a:pPr algn="ctr" defTabSz="289321">
                        <a:defRPr sz="1800"/>
                      </a:pPr>
                      <a:r>
                        <a:rPr sz="1600">
                          <a:latin typeface="+mj-lt"/>
                          <a:ea typeface="+mj-ea"/>
                          <a:cs typeface="+mj-cs"/>
                        </a:rPr>
                        <a:t>16:00</a:t>
                      </a:r>
                    </a:p>
                  </a:txBody>
                  <a:tcPr marL="7620" marR="7620" marT="7620" marB="7620" anchor="ctr" horzOverflow="overflow"/>
                </a:tc>
                <a:tc>
                  <a:txBody>
                    <a:bodyPr/>
                    <a:lstStyle/>
                    <a:p>
                      <a:pPr algn="ctr" defTabSz="289321">
                        <a:defRPr sz="1800"/>
                      </a:pPr>
                      <a:r>
                        <a:rPr sz="1600">
                          <a:latin typeface="+mj-lt"/>
                          <a:ea typeface="+mj-ea"/>
                          <a:cs typeface="+mj-cs"/>
                        </a:rPr>
                        <a:t>18:00</a:t>
                      </a:r>
                    </a:p>
                  </a:txBody>
                  <a:tcPr marL="7620" marR="7620" marT="7620" marB="7620" anchor="ctr" horzOverflow="overflow"/>
                </a:tc>
                <a:tc>
                  <a:txBody>
                    <a:bodyPr/>
                    <a:lstStyle/>
                    <a:p>
                      <a:pPr algn="ctr" defTabSz="289321">
                        <a:defRPr sz="1800"/>
                      </a:pPr>
                      <a:r>
                        <a:rPr sz="1600">
                          <a:latin typeface="+mj-lt"/>
                          <a:ea typeface="+mj-ea"/>
                          <a:cs typeface="+mj-cs"/>
                        </a:rPr>
                        <a:t>1</a:t>
                      </a:r>
                    </a:p>
                  </a:txBody>
                  <a:tcPr marL="7620" marR="7620" marT="7620" marB="7620" anchor="ctr" horzOverflow="overflow"/>
                </a:tc>
                <a:extLst>
                  <a:ext uri="{0D108BD9-81ED-4DB2-BD59-A6C34878D82A}">
                    <a16:rowId xmlns:a16="http://schemas.microsoft.com/office/drawing/2014/main" val="10005"/>
                  </a:ext>
                </a:extLst>
              </a:tr>
              <a:tr h="538810">
                <a:tc>
                  <a:txBody>
                    <a:bodyPr/>
                    <a:lstStyle/>
                    <a:p>
                      <a:pPr algn="ctr" defTabSz="289321">
                        <a:defRPr sz="1600">
                          <a:latin typeface="+mj-lt"/>
                          <a:ea typeface="+mj-ea"/>
                          <a:cs typeface="+mj-cs"/>
                        </a:defRPr>
                      </a:pPr>
                      <a:endParaRPr/>
                    </a:p>
                  </a:txBody>
                  <a:tcPr marL="45720" marR="45720" anchor="ctr" horzOverflow="overflow"/>
                </a:tc>
                <a:tc>
                  <a:txBody>
                    <a:bodyPr/>
                    <a:lstStyle/>
                    <a:p>
                      <a:pPr algn="ctr" defTabSz="289321">
                        <a:defRPr sz="1800"/>
                      </a:pPr>
                      <a:r>
                        <a:rPr sz="1600">
                          <a:latin typeface="+mj-lt"/>
                          <a:ea typeface="+mj-ea"/>
                          <a:cs typeface="+mj-cs"/>
                        </a:rPr>
                        <a:t>19:00</a:t>
                      </a:r>
                    </a:p>
                  </a:txBody>
                  <a:tcPr marL="7620" marR="7620" marT="7620" marB="7620" anchor="ctr" horzOverflow="overflow"/>
                </a:tc>
                <a:tc>
                  <a:txBody>
                    <a:bodyPr/>
                    <a:lstStyle/>
                    <a:p>
                      <a:pPr algn="ctr" defTabSz="289321">
                        <a:defRPr sz="1800"/>
                      </a:pPr>
                      <a:r>
                        <a:rPr sz="1600">
                          <a:latin typeface="+mj-lt"/>
                          <a:ea typeface="+mj-ea"/>
                          <a:cs typeface="+mj-cs"/>
                        </a:rPr>
                        <a:t>21:00</a:t>
                      </a:r>
                    </a:p>
                  </a:txBody>
                  <a:tcPr marL="7620" marR="7620" marT="7620" marB="7620" anchor="ctr" horzOverflow="overflow"/>
                </a:tc>
                <a:tc>
                  <a:txBody>
                    <a:bodyPr/>
                    <a:lstStyle/>
                    <a:p>
                      <a:pPr algn="ctr" defTabSz="289321">
                        <a:defRPr sz="1800"/>
                      </a:pPr>
                      <a:r>
                        <a:rPr sz="1600" dirty="0">
                          <a:latin typeface="+mj-lt"/>
                          <a:ea typeface="+mj-ea"/>
                          <a:cs typeface="+mj-cs"/>
                        </a:rPr>
                        <a:t>0</a:t>
                      </a:r>
                    </a:p>
                  </a:txBody>
                  <a:tcPr marL="7620" marR="7620" marT="7620" marB="7620" anchor="ctr" horzOverflow="overflow"/>
                </a:tc>
                <a:extLst>
                  <a:ext uri="{0D108BD9-81ED-4DB2-BD59-A6C34878D82A}">
                    <a16:rowId xmlns:a16="http://schemas.microsoft.com/office/drawing/2014/main" val="10006"/>
                  </a:ext>
                </a:extLst>
              </a:tr>
            </a:tbl>
          </a:graphicData>
        </a:graphic>
      </p:graphicFrame>
      <p:graphicFrame>
        <p:nvGraphicFramePr>
          <p:cNvPr id="447" name="Chart 3"/>
          <p:cNvGraphicFramePr/>
          <p:nvPr>
            <p:extLst>
              <p:ext uri="{D42A27DB-BD31-4B8C-83A1-F6EECF244321}">
                <p14:modId xmlns:p14="http://schemas.microsoft.com/office/powerpoint/2010/main" val="1821126260"/>
              </p:ext>
            </p:extLst>
          </p:nvPr>
        </p:nvGraphicFramePr>
        <p:xfrm>
          <a:off x="6635926" y="1584201"/>
          <a:ext cx="3739804" cy="3365026"/>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a:extLst>
              <a:ext uri="{FF2B5EF4-FFF2-40B4-BE49-F238E27FC236}">
                <a16:creationId xmlns:a16="http://schemas.microsoft.com/office/drawing/2014/main" id="{120280A6-11AA-833F-E7B2-4475BA760F83}"/>
              </a:ext>
            </a:extLst>
          </p:cNvPr>
          <p:cNvSpPr txBox="1">
            <a:spLocks/>
          </p:cNvSpPr>
          <p:nvPr/>
        </p:nvSpPr>
        <p:spPr>
          <a:xfrm>
            <a:off x="144858" y="91451"/>
            <a:ext cx="948682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Débriefing</a:t>
            </a:r>
            <a:r>
              <a:rPr lang="en-US" b="1" dirty="0"/>
              <a:t> (4) </a:t>
            </a:r>
            <a:r>
              <a:rPr lang="en-US" b="1" dirty="0" err="1"/>
              <a:t>courbe</a:t>
            </a:r>
            <a:r>
              <a:rPr lang="en-US" b="1" dirty="0"/>
              <a:t> </a:t>
            </a:r>
            <a:r>
              <a:rPr lang="en-US" b="1" dirty="0" err="1"/>
              <a:t>épidémique</a:t>
            </a:r>
            <a:endParaRPr lang="en-US" b="1"/>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 name="Content Placeholder 2"/>
          <p:cNvSpPr txBox="1">
            <a:spLocks noGrp="1"/>
          </p:cNvSpPr>
          <p:nvPr>
            <p:ph type="body" idx="1"/>
          </p:nvPr>
        </p:nvSpPr>
        <p:spPr>
          <a:xfrm>
            <a:off x="4273550" y="1696987"/>
            <a:ext cx="7529514" cy="3464026"/>
          </a:xfrm>
          <a:prstGeom prst="rect">
            <a:avLst/>
          </a:prstGeom>
        </p:spPr>
        <p:txBody>
          <a:bodyPr>
            <a:normAutofit lnSpcReduction="10000"/>
          </a:bodyPr>
          <a:lstStyle/>
          <a:p>
            <a:pPr>
              <a:lnSpc>
                <a:spcPct val="100000"/>
              </a:lnSpc>
            </a:pPr>
            <a:r>
              <a:rPr lang="fr-FR" dirty="0"/>
              <a:t>Tableau 2X2</a:t>
            </a:r>
            <a:r>
              <a:rPr dirty="0"/>
              <a:t>– </a:t>
            </a:r>
            <a:r>
              <a:rPr lang="fr-FR" dirty="0"/>
              <a:t>exprime la relation entre l'exposition et l'événement de santé</a:t>
            </a:r>
            <a:r>
              <a:rPr dirty="0"/>
              <a:t> </a:t>
            </a:r>
          </a:p>
          <a:p>
            <a:pPr>
              <a:lnSpc>
                <a:spcPct val="100000"/>
              </a:lnSpc>
            </a:pPr>
            <a:r>
              <a:rPr lang="fr-FR" dirty="0"/>
              <a:t>Un taux d'attaque proche de 1 pourrait nous donner une idée sur la cause possible de la maladie :</a:t>
            </a:r>
          </a:p>
          <a:p>
            <a:endParaRPr dirty="0"/>
          </a:p>
          <a:p>
            <a:pPr marL="398661" lvl="1" indent="-254000">
              <a:spcBef>
                <a:spcPts val="100"/>
              </a:spcBef>
              <a:buClr>
                <a:schemeClr val="accent3"/>
              </a:buClr>
              <a:buFont typeface="Courier New"/>
              <a:buChar char="o"/>
              <a:defRPr sz="2200"/>
            </a:pPr>
            <a:r>
              <a:rPr dirty="0"/>
              <a:t>RR = 1 </a:t>
            </a:r>
            <a:r>
              <a:rPr lang="fr-FR" dirty="0"/>
              <a:t>pas d’</a:t>
            </a:r>
            <a:r>
              <a:rPr dirty="0"/>
              <a:t>association; </a:t>
            </a:r>
          </a:p>
          <a:p>
            <a:pPr marL="398661" lvl="1" indent="-254000">
              <a:spcBef>
                <a:spcPts val="100"/>
              </a:spcBef>
              <a:buClr>
                <a:schemeClr val="accent3"/>
              </a:buClr>
              <a:buFont typeface="Courier New"/>
              <a:buChar char="o"/>
              <a:defRPr sz="2200"/>
            </a:pPr>
            <a:endParaRPr dirty="0"/>
          </a:p>
          <a:p>
            <a:pPr marL="398661" lvl="1" indent="-254000">
              <a:spcBef>
                <a:spcPts val="100"/>
              </a:spcBef>
              <a:buClr>
                <a:schemeClr val="accent3"/>
              </a:buClr>
              <a:buFont typeface="Courier New"/>
              <a:buChar char="o"/>
              <a:defRPr sz="2200"/>
            </a:pPr>
            <a:r>
              <a:rPr dirty="0"/>
              <a:t>RR &gt; 1 </a:t>
            </a:r>
            <a:r>
              <a:rPr lang="fr-FR" dirty="0"/>
              <a:t>il y a </a:t>
            </a:r>
            <a:r>
              <a:rPr dirty="0"/>
              <a:t>association; </a:t>
            </a:r>
          </a:p>
          <a:p>
            <a:pPr marL="398661" lvl="1" indent="-254000">
              <a:spcBef>
                <a:spcPts val="100"/>
              </a:spcBef>
              <a:buClr>
                <a:schemeClr val="accent3"/>
              </a:buClr>
              <a:buFont typeface="Courier New"/>
              <a:buChar char="o"/>
              <a:defRPr sz="2200"/>
            </a:pPr>
            <a:endParaRPr dirty="0"/>
          </a:p>
          <a:p>
            <a:pPr marL="398661" lvl="1" indent="-254000">
              <a:spcBef>
                <a:spcPts val="100"/>
              </a:spcBef>
              <a:buClr>
                <a:schemeClr val="accent3"/>
              </a:buClr>
              <a:buFont typeface="Courier New"/>
              <a:buChar char="o"/>
              <a:defRPr sz="2200"/>
            </a:pPr>
            <a:r>
              <a:rPr dirty="0"/>
              <a:t>RR &lt; 1 </a:t>
            </a:r>
            <a:r>
              <a:rPr lang="fr-FR" dirty="0"/>
              <a:t>Facteur protecteur</a:t>
            </a:r>
            <a:r>
              <a:rPr dirty="0"/>
              <a:t>.</a:t>
            </a:r>
          </a:p>
        </p:txBody>
      </p:sp>
      <p:sp>
        <p:nvSpPr>
          <p:cNvPr id="4" name="Google Shape;307;p8">
            <a:extLst>
              <a:ext uri="{FF2B5EF4-FFF2-40B4-BE49-F238E27FC236}">
                <a16:creationId xmlns:a16="http://schemas.microsoft.com/office/drawing/2014/main" id="{E190E3C8-4784-CC84-3516-9B5B0D0F3ED6}"/>
              </a:ext>
            </a:extLst>
          </p:cNvPr>
          <p:cNvSpPr txBox="1">
            <a:spLocks/>
          </p:cNvSpPr>
          <p:nvPr/>
        </p:nvSpPr>
        <p:spPr>
          <a:xfrm>
            <a:off x="389002" y="916419"/>
            <a:ext cx="3264195" cy="492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defRPr>
                <a:latin typeface="Source Sans Pro Bold"/>
                <a:ea typeface="Source Sans Pro Bold"/>
                <a:cs typeface="Source Sans Pro Bold"/>
                <a:sym typeface="Source Sans Pro Bold"/>
              </a:defRPr>
            </a:pPr>
            <a:r>
              <a:rPr lang="fr-FR" b="1" dirty="0"/>
              <a:t>Résumé</a:t>
            </a:r>
            <a:endParaRPr lang="hu-HU" b="1" dirty="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p:txBody>
          <a:bodyPr>
            <a:normAutofit/>
          </a:bodyPr>
          <a:lstStyle/>
          <a:p>
            <a:r>
              <a:rPr lang="en-US" sz="4800" b="1" dirty="0"/>
              <a:t>Merci!</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Content Placeholder 2"/>
          <p:cNvSpPr txBox="1">
            <a:spLocks noGrp="1"/>
          </p:cNvSpPr>
          <p:nvPr>
            <p:ph type="body" idx="1"/>
          </p:nvPr>
        </p:nvSpPr>
        <p:spPr>
          <a:xfrm>
            <a:off x="749638" y="887932"/>
            <a:ext cx="10045166" cy="5206965"/>
          </a:xfrm>
          <a:prstGeom prst="rect">
            <a:avLst/>
          </a:prstGeom>
        </p:spPr>
        <p:txBody>
          <a:bodyPr lIns="0" tIns="0" rIns="0" bIns="0" anchor="t">
            <a:normAutofit lnSpcReduction="10000"/>
          </a:bodyPr>
          <a:lstStyle/>
          <a:p>
            <a:pPr defTabSz="271962">
              <a:spcBef>
                <a:spcPts val="225"/>
              </a:spcBef>
              <a:defRPr sz="1879"/>
            </a:pPr>
            <a:r>
              <a:rPr lang="fr" sz="1600" b="1" dirty="0">
                <a:latin typeface="Segoe UI"/>
                <a:cs typeface="Segoe UI"/>
              </a:rPr>
              <a:t>Plateforme d’apprentissage de l’OMS sur la sécurité sanitaire – Supports de formation</a:t>
            </a:r>
            <a:endParaRPr lang="en-US" sz="1600" dirty="0">
              <a:latin typeface="Segoe UI"/>
              <a:cs typeface="Segoe UI"/>
            </a:endParaRPr>
          </a:p>
          <a:p>
            <a:pPr defTabSz="271962">
              <a:spcBef>
                <a:spcPts val="225"/>
              </a:spcBef>
              <a:defRPr sz="1879"/>
            </a:pPr>
            <a:endParaRPr lang="en-US" sz="1600" dirty="0">
              <a:latin typeface="Segoe UI"/>
              <a:cs typeface="Segoe UI"/>
            </a:endParaRPr>
          </a:p>
          <a:p>
            <a:pPr defTabSz="271962">
              <a:spcBef>
                <a:spcPts val="225"/>
              </a:spcBef>
              <a:defRPr sz="1879"/>
            </a:pPr>
            <a:r>
              <a:rPr lang="fr" sz="1600" dirty="0">
                <a:latin typeface="Segoe UI"/>
                <a:cs typeface="Segoe UI"/>
              </a:rPr>
              <a:t>Les présents supports de formation sont la propriété de © l’Organisation mondiale de la Santé (OMS), 2022. Tous droits réservés.</a:t>
            </a:r>
          </a:p>
          <a:p>
            <a:pPr defTabSz="271962">
              <a:spcBef>
                <a:spcPts val="225"/>
              </a:spcBef>
              <a:defRPr sz="1879"/>
            </a:pPr>
            <a:r>
              <a:rPr lang="fr" sz="1600" dirty="0">
                <a:latin typeface="Segoe UI"/>
                <a:cs typeface="Segoe UI"/>
              </a:rPr>
              <a:t>Votre utilisation des présents supports est soumise aux conditions d’utilisation de la « </a:t>
            </a:r>
            <a:r>
              <a:rPr lang="fr" sz="1600" u="sng" dirty="0">
                <a:solidFill>
                  <a:srgbClr val="0000FF"/>
                </a:solidFill>
                <a:latin typeface="Segoe UI"/>
                <a:cs typeface="Segoe UI"/>
                <a:hlinkClick r:id="rId2"/>
              </a:rPr>
              <a:t>Plateforme d’apprentissage de l’OMS sur la sécurité sanitaire – Supports de formation</a:t>
            </a:r>
            <a:r>
              <a:rPr lang="fr" sz="1600" dirty="0">
                <a:latin typeface="Segoe UI"/>
                <a:cs typeface="Segoe UI"/>
              </a:rPr>
              <a:t> », que vous avez acceptées en les téléchargeant, et qui sont disponibles sur la Plateforme d’apprentissage sur la sécurité sanitaire à l’adresse suivante : </a:t>
            </a:r>
            <a:r>
              <a:rPr lang="fr" sz="1600" u="sng" dirty="0">
                <a:solidFill>
                  <a:srgbClr val="0000FF"/>
                </a:solidFill>
                <a:latin typeface="Segoe UI"/>
                <a:cs typeface="Segoe UI"/>
                <a:hlinkClick r:id="rId3">
                  <a:extLst>
                    <a:ext uri="{A12FA001-AC4F-418D-AE19-62706E023703}">
                      <ahyp:hlinkClr xmlns:ahyp="http://schemas.microsoft.com/office/drawing/2018/hyperlinkcolor" val="tx"/>
                    </a:ext>
                  </a:extLst>
                </a:hlinkClick>
              </a:rPr>
              <a:t>https://extranet.who.int/hslp</a:t>
            </a:r>
            <a:r>
              <a:rPr lang="fr" sz="1600" dirty="0">
                <a:latin typeface="Segoe UI"/>
                <a:cs typeface="Segoe UI"/>
              </a:rPr>
              <a:t>.  </a:t>
            </a:r>
          </a:p>
          <a:p>
            <a:pPr defTabSz="271962">
              <a:spcBef>
                <a:spcPts val="225"/>
              </a:spcBef>
              <a:defRPr sz="1879"/>
            </a:pPr>
            <a:endParaRPr lang="en-US" sz="1600" dirty="0">
              <a:latin typeface="Segoe UI"/>
              <a:cs typeface="Segoe UI"/>
            </a:endParaRPr>
          </a:p>
          <a:p>
            <a:pPr defTabSz="271962">
              <a:spcBef>
                <a:spcPts val="225"/>
              </a:spcBef>
              <a:defRPr sz="1879"/>
            </a:pPr>
            <a:r>
              <a:rPr lang="fr" sz="1600" dirty="0">
                <a:latin typeface="Segoe UI"/>
                <a:cs typeface="Segoe UI"/>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p>
          <a:p>
            <a:pPr defTabSz="271962">
              <a:spcBef>
                <a:spcPts val="225"/>
              </a:spcBef>
              <a:defRPr sz="1879"/>
            </a:pPr>
            <a:endParaRPr lang="en-US" sz="1600" dirty="0">
              <a:latin typeface="Segoe UI"/>
              <a:cs typeface="Segoe UI"/>
            </a:endParaRPr>
          </a:p>
          <a:p>
            <a:pPr defTabSz="271962">
              <a:spcBef>
                <a:spcPts val="225"/>
              </a:spcBef>
              <a:defRPr sz="1879"/>
            </a:pPr>
            <a:r>
              <a:rPr lang="fr" sz="1600" dirty="0">
                <a:latin typeface="Segoe UI"/>
                <a:cs typeface="Segoe UI"/>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latin typeface="Segoe UI"/>
                <a:cs typeface="Segoe UI"/>
                <a:hlinkClick r:id="rId4"/>
              </a:rPr>
              <a:t>https://extranet.who.int/hslp/</a:t>
            </a:r>
            <a:r>
              <a:rPr lang="fr" sz="1600" dirty="0">
                <a:latin typeface="Segoe UI"/>
                <a:cs typeface="Segoe UI"/>
              </a:rPr>
              <a:t>), lequel est la propriété de © l’Organisation mondiale de la Santé (OMS) 2022, et sont utilisés avec l’autorisation de l’OMS. L’OMS décline toute responsabilité en cas de modification ou de révision des documents de l’OMS protégés par le droit d’auteur. »  </a:t>
            </a:r>
            <a:endParaRPr lang="en-US" sz="1600" dirty="0">
              <a:latin typeface="Segoe UI"/>
              <a:cs typeface="Segoe UI"/>
            </a:endParaRPr>
          </a:p>
          <a:p>
            <a:pPr defTabSz="271962">
              <a:spcBef>
                <a:spcPts val="225"/>
              </a:spcBef>
              <a:defRPr sz="1879"/>
            </a:pPr>
            <a:endParaRPr lang="fr" sz="1600" dirty="0">
              <a:latin typeface="Segoe UI"/>
              <a:cs typeface="Segoe UI"/>
            </a:endParaRPr>
          </a:p>
          <a:p>
            <a:pPr defTabSz="271962">
              <a:spcBef>
                <a:spcPts val="225"/>
              </a:spcBef>
              <a:defRPr sz="1879"/>
            </a:pPr>
            <a:r>
              <a:rPr lang="fr" sz="1600" dirty="0">
                <a:latin typeface="Segoe UI"/>
                <a:cs typeface="Segoe UI"/>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latin typeface="Segoe UI"/>
                <a:cs typeface="Segoe UI"/>
                <a:hlinkClick r:id="rId5"/>
              </a:rPr>
              <a:t>ihrhrt@who.int</a:t>
            </a:r>
            <a:r>
              <a:rPr lang="fr" sz="1600" dirty="0">
                <a:latin typeface="Segoe UI"/>
                <a:cs typeface="Segoe UI"/>
              </a:rPr>
              <a:t>.</a:t>
            </a:r>
            <a:endParaRPr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Google Shape;308;p8"/>
          <p:cNvSpPr txBox="1">
            <a:spLocks noGrp="1"/>
          </p:cNvSpPr>
          <p:nvPr>
            <p:ph type="body" idx="1"/>
          </p:nvPr>
        </p:nvSpPr>
        <p:spPr>
          <a:xfrm>
            <a:off x="4309270" y="1208008"/>
            <a:ext cx="7272387" cy="4441984"/>
          </a:xfrm>
          <a:prstGeom prst="rect">
            <a:avLst/>
          </a:prstGeom>
        </p:spPr>
        <p:txBody>
          <a:bodyPr lIns="0" tIns="0" rIns="0" bIns="0" anchor="t">
            <a:noAutofit/>
          </a:bodyPr>
          <a:lstStyle/>
          <a:p>
            <a:pPr>
              <a:spcBef>
                <a:spcPts val="200"/>
              </a:spcBef>
              <a:defRPr sz="2000"/>
            </a:pPr>
            <a:r>
              <a:rPr lang="fr" sz="2300" dirty="0">
                <a:latin typeface="Source Sans Pro Regular"/>
                <a:cs typeface="Segoe UI"/>
              </a:rPr>
              <a:t>Cette ressource d’apprentissage fait partie du Kit de formation avancée pour les équipes d’intervention rapide (KIFA EIR), et s’adresse en particulier aux membres des EIR.</a:t>
            </a:r>
          </a:p>
          <a:p>
            <a:pPr>
              <a:spcBef>
                <a:spcPts val="200"/>
              </a:spcBef>
              <a:defRPr sz="2000"/>
            </a:pPr>
            <a:endParaRPr lang="en-US" sz="2300" dirty="0">
              <a:latin typeface="Source Sans Pro Regular"/>
              <a:cs typeface="Segoe UI"/>
            </a:endParaRPr>
          </a:p>
          <a:p>
            <a:pPr>
              <a:spcBef>
                <a:spcPts val="200"/>
              </a:spcBef>
              <a:defRPr sz="2000"/>
            </a:pPr>
            <a:r>
              <a:rPr lang="fr" sz="2300" dirty="0">
                <a:latin typeface="Source Sans Pro Regular"/>
                <a:cs typeface="Segoe UI"/>
              </a:rPr>
              <a:t>À partir d’une approche tous risques, le programme vise à doter les membres des EIR des connaissances, des compétences, des attitudes et des outils nécessaires pour détecter rapidement un événement de santé publique et y répondre efficacement. </a:t>
            </a:r>
          </a:p>
          <a:p>
            <a:pPr>
              <a:spcBef>
                <a:spcPts val="200"/>
              </a:spcBef>
              <a:defRPr sz="2000"/>
            </a:pPr>
            <a:endParaRPr lang="en-US" sz="2300" dirty="0">
              <a:latin typeface="Source Sans Pro Regular"/>
              <a:cs typeface="Segoe UI"/>
            </a:endParaRPr>
          </a:p>
          <a:p>
            <a:pPr>
              <a:spcBef>
                <a:spcPts val="200"/>
              </a:spcBef>
              <a:defRPr sz="2000"/>
            </a:pPr>
            <a:r>
              <a:rPr lang="fr" sz="2300" dirty="0">
                <a:latin typeface="Source Sans Pro Regular"/>
                <a:cs typeface="Segoe UI"/>
              </a:rPr>
              <a:t>Le KIFA EIR est une composante du Programme de Formation des Equipes d’Intervention Rapide de l'OMS.</a:t>
            </a:r>
          </a:p>
        </p:txBody>
      </p:sp>
      <p:sp>
        <p:nvSpPr>
          <p:cNvPr id="4" name="Google Shape;307;p8">
            <a:extLst>
              <a:ext uri="{FF2B5EF4-FFF2-40B4-BE49-F238E27FC236}">
                <a16:creationId xmlns:a16="http://schemas.microsoft.com/office/drawing/2014/main" id="{162BF273-78C4-0948-9CC2-F73AE37AF2DA}"/>
              </a:ext>
            </a:extLst>
          </p:cNvPr>
          <p:cNvSpPr txBox="1">
            <a:spLocks/>
          </p:cNvSpPr>
          <p:nvPr/>
        </p:nvSpPr>
        <p:spPr>
          <a:xfrm>
            <a:off x="389002" y="992619"/>
            <a:ext cx="3264195" cy="492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defRPr>
                <a:latin typeface="Source Sans Pro Bold"/>
                <a:ea typeface="Source Sans Pro Bold"/>
                <a:cs typeface="Source Sans Pro Bold"/>
                <a:sym typeface="Source Sans Pro Bold"/>
              </a:defRPr>
            </a:pPr>
            <a:r>
              <a:rPr lang="hu-HU" b="1" dirty="0"/>
              <a:t>Introduction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Content Placeholder 2"/>
          <p:cNvSpPr txBox="1">
            <a:spLocks noGrp="1"/>
          </p:cNvSpPr>
          <p:nvPr>
            <p:ph type="body" idx="1"/>
          </p:nvPr>
        </p:nvSpPr>
        <p:spPr>
          <a:xfrm>
            <a:off x="4273550" y="1343986"/>
            <a:ext cx="7529514" cy="4760890"/>
          </a:xfrm>
          <a:prstGeom prst="rect">
            <a:avLst/>
          </a:prstGeom>
        </p:spPr>
        <p:txBody>
          <a:bodyPr/>
          <a:lstStyle/>
          <a:p>
            <a:pPr lvl="0"/>
            <a:r>
              <a:rPr lang="fr-FR" b="1" dirty="0">
                <a:solidFill>
                  <a:srgbClr val="C00000"/>
                </a:solidFill>
                <a:latin typeface="Source Sans Pro Bold"/>
              </a:rPr>
              <a:t>A la fin de cette sessions vous devriez être en mesure de:</a:t>
            </a:r>
          </a:p>
          <a:p>
            <a:pPr lvl="0"/>
            <a:endParaRPr lang="fr-FR" b="1" dirty="0">
              <a:solidFill>
                <a:srgbClr val="C00000"/>
              </a:solidFill>
              <a:latin typeface="Source Sans Pro Bold"/>
            </a:endParaRPr>
          </a:p>
          <a:p>
            <a:pPr marL="457200" lvl="0" indent="-457200">
              <a:buClr>
                <a:srgbClr val="C00000"/>
              </a:buClr>
              <a:buFont typeface="Arial" panose="020B0604020202020204" pitchFamily="34" charset="0"/>
              <a:buChar char="•"/>
            </a:pPr>
            <a:r>
              <a:rPr lang="fr-FR" dirty="0"/>
              <a:t>Collecter et analyser des données dans le contexte d’une investigation épidémiologique </a:t>
            </a:r>
          </a:p>
          <a:p>
            <a:pPr marL="457200" lvl="0" indent="-457200">
              <a:buClr>
                <a:srgbClr val="C00000"/>
              </a:buClr>
              <a:buFont typeface="Arial" panose="020B0604020202020204" pitchFamily="34" charset="0"/>
              <a:buChar char="•"/>
            </a:pPr>
            <a:r>
              <a:rPr lang="fr-FR" dirty="0"/>
              <a:t>Calculer le taux d’attaque et la mesure d’association.</a:t>
            </a:r>
          </a:p>
        </p:txBody>
      </p:sp>
      <p:pic>
        <p:nvPicPr>
          <p:cNvPr id="325" name="Picture 4" descr="Picture 4"/>
          <p:cNvPicPr>
            <a:picLocks noChangeAspect="1"/>
          </p:cNvPicPr>
          <p:nvPr/>
        </p:nvPicPr>
        <p:blipFill>
          <a:blip r:embed="rId2"/>
          <a:stretch>
            <a:fillRect/>
          </a:stretch>
        </p:blipFill>
        <p:spPr>
          <a:xfrm>
            <a:off x="6648341" y="4212237"/>
            <a:ext cx="3122337" cy="2372324"/>
          </a:xfrm>
          <a:prstGeom prst="rect">
            <a:avLst/>
          </a:prstGeom>
          <a:ln w="12700">
            <a:miter lim="400000"/>
          </a:ln>
        </p:spPr>
      </p:pic>
      <p:sp>
        <p:nvSpPr>
          <p:cNvPr id="4" name="Title 1">
            <a:extLst>
              <a:ext uri="{FF2B5EF4-FFF2-40B4-BE49-F238E27FC236}">
                <a16:creationId xmlns:a16="http://schemas.microsoft.com/office/drawing/2014/main" id="{5E608589-DBF6-A8C2-948E-054E4AAE357A}"/>
              </a:ext>
            </a:extLst>
          </p:cNvPr>
          <p:cNvSpPr txBox="1">
            <a:spLocks/>
          </p:cNvSpPr>
          <p:nvPr/>
        </p:nvSpPr>
        <p:spPr>
          <a:xfrm>
            <a:off x="388937" y="388882"/>
            <a:ext cx="3264195" cy="11828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Objectifs d’apprentissage</a:t>
            </a:r>
            <a:endParaRPr lang="hu-HU"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grpId="0" nodeType="afterEffect">
                                  <p:stCondLst>
                                    <p:cond delay="0"/>
                                  </p:stCondLst>
                                  <p:iterate>
                                    <p:tmAbs val="0"/>
                                  </p:iterate>
                                  <p:childTnLst>
                                    <p:set>
                                      <p:cBhvr>
                                        <p:cTn id="6" fill="hold"/>
                                        <p:tgtEl>
                                          <p:spTgt spid="325"/>
                                        </p:tgtEl>
                                        <p:attrNameLst>
                                          <p:attrName>style.visibility</p:attrName>
                                        </p:attrNameLst>
                                      </p:cBhvr>
                                      <p:to>
                                        <p:strVal val="visible"/>
                                      </p:to>
                                    </p:set>
                                    <p:animEffect transition="in" filter="fade">
                                      <p:cBhvr>
                                        <p:cTn id="7" dur="500"/>
                                        <p:tgtEl>
                                          <p:spTgt spid="3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5"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Title 1"/>
          <p:cNvSpPr txBox="1">
            <a:spLocks noGrp="1"/>
          </p:cNvSpPr>
          <p:nvPr>
            <p:ph type="title"/>
          </p:nvPr>
        </p:nvSpPr>
        <p:spPr>
          <a:xfrm>
            <a:off x="388935" y="447122"/>
            <a:ext cx="2803969" cy="1087643"/>
          </a:xfrm>
          <a:prstGeom prst="rect">
            <a:avLst/>
          </a:prstGeom>
        </p:spPr>
        <p:txBody>
          <a:bodyPr>
            <a:normAutofit/>
          </a:bodyPr>
          <a:lstStyle/>
          <a:p>
            <a:r>
              <a:rPr lang="en-US" b="1" dirty="0"/>
              <a:t>Le </a:t>
            </a:r>
            <a:r>
              <a:rPr lang="en-US" b="1" dirty="0" err="1"/>
              <a:t>jeu</a:t>
            </a:r>
            <a:r>
              <a:rPr lang="en-US" b="1" dirty="0"/>
              <a:t> de </a:t>
            </a:r>
            <a:r>
              <a:rPr lang="en-US" b="1" dirty="0" err="1"/>
              <a:t>cartes</a:t>
            </a:r>
            <a:r>
              <a:rPr lang="en-US" b="1" dirty="0"/>
              <a:t> </a:t>
            </a:r>
            <a:r>
              <a:rPr lang="en-US" b="1" dirty="0" err="1"/>
              <a:t>d’Obi</a:t>
            </a:r>
            <a:endParaRPr b="1" dirty="0"/>
          </a:p>
        </p:txBody>
      </p:sp>
      <p:sp>
        <p:nvSpPr>
          <p:cNvPr id="329" name="Content Placeholder 2"/>
          <p:cNvSpPr txBox="1">
            <a:spLocks noGrp="1"/>
          </p:cNvSpPr>
          <p:nvPr>
            <p:ph type="body" idx="1"/>
          </p:nvPr>
        </p:nvSpPr>
        <p:spPr>
          <a:xfrm>
            <a:off x="4273549" y="1932635"/>
            <a:ext cx="7529514" cy="3052693"/>
          </a:xfrm>
          <a:prstGeom prst="rect">
            <a:avLst/>
          </a:prstGeom>
        </p:spPr>
        <p:txBody>
          <a:bodyPr>
            <a:normAutofit/>
          </a:bodyPr>
          <a:lstStyle/>
          <a:p>
            <a:pPr marL="254000" indent="-254000">
              <a:spcBef>
                <a:spcPts val="1200"/>
              </a:spcBef>
              <a:buClr>
                <a:schemeClr val="accent3"/>
              </a:buClr>
              <a:buSzPct val="100000"/>
              <a:buFont typeface="Arial"/>
              <a:buChar char="•"/>
            </a:pPr>
            <a:r>
              <a:rPr lang="fr-FR" dirty="0"/>
              <a:t>Les participants travailleront en groupes</a:t>
            </a:r>
          </a:p>
          <a:p>
            <a:pPr marL="254000" indent="-254000">
              <a:spcBef>
                <a:spcPts val="1200"/>
              </a:spcBef>
              <a:buClr>
                <a:schemeClr val="accent3"/>
              </a:buClr>
              <a:buSzPct val="100000"/>
              <a:buFont typeface="Arial"/>
              <a:buChar char="•"/>
            </a:pPr>
            <a:r>
              <a:rPr lang="fr-FR" dirty="0"/>
              <a:t>Les groupes recevront un scénario, une série de formulaires à remplir et un jeu de cartes </a:t>
            </a:r>
          </a:p>
          <a:p>
            <a:pPr marL="254000" indent="-254000">
              <a:spcBef>
                <a:spcPts val="1200"/>
              </a:spcBef>
              <a:buClr>
                <a:schemeClr val="accent3"/>
              </a:buClr>
              <a:buSzPct val="100000"/>
              <a:buFont typeface="Arial"/>
              <a:buChar char="•"/>
            </a:pPr>
            <a:r>
              <a:rPr lang="fr-FR" dirty="0"/>
              <a:t>Les groupes vont conduire une investigation épidémiologique </a:t>
            </a:r>
          </a:p>
          <a:p>
            <a:pPr marL="254000" indent="-254000">
              <a:spcBef>
                <a:spcPts val="1200"/>
              </a:spcBef>
              <a:buClr>
                <a:schemeClr val="accent3"/>
              </a:buClr>
              <a:buSzPct val="100000"/>
              <a:buFont typeface="Arial"/>
              <a:buChar char="•"/>
            </a:pPr>
            <a:r>
              <a:rPr lang="fr-FR" dirty="0"/>
              <a:t>Les groupes présenteront leurs résultats  en plénière.</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Content Placeholder 2"/>
          <p:cNvSpPr txBox="1">
            <a:spLocks noGrp="1"/>
          </p:cNvSpPr>
          <p:nvPr>
            <p:ph type="body" sz="half" idx="1"/>
          </p:nvPr>
        </p:nvSpPr>
        <p:spPr>
          <a:xfrm>
            <a:off x="4273550" y="2280450"/>
            <a:ext cx="7529514" cy="2297101"/>
          </a:xfrm>
          <a:prstGeom prst="rect">
            <a:avLst/>
          </a:prstGeom>
        </p:spPr>
        <p:txBody>
          <a:bodyPr>
            <a:normAutofit fontScale="92500" lnSpcReduction="20000"/>
          </a:bodyPr>
          <a:lstStyle/>
          <a:p>
            <a:pPr>
              <a:lnSpc>
                <a:spcPct val="110000"/>
              </a:lnSpc>
            </a:pPr>
            <a:r>
              <a:rPr lang="fr-FR" dirty="0"/>
              <a:t>Un groupe de quinze personnes s’est réuni pour célébrer le Nouvel An autour d’un dîner à Carmona. Il y avait profusion de plats sur la table: bananes Plantin, foufou, sauce graines, poisson, salade, etc. </a:t>
            </a:r>
          </a:p>
          <a:p>
            <a:pPr>
              <a:lnSpc>
                <a:spcPct val="110000"/>
              </a:lnSpc>
            </a:pPr>
            <a:endParaRPr lang="fr-FR" dirty="0"/>
          </a:p>
          <a:p>
            <a:pPr>
              <a:lnSpc>
                <a:spcPct val="110000"/>
              </a:lnSpc>
            </a:pPr>
            <a:r>
              <a:rPr lang="fr-FR" dirty="0"/>
              <a:t>24 heures plus tard, cinq des invités à ce dîner sont tombés malades de gastroentérite…</a:t>
            </a:r>
          </a:p>
        </p:txBody>
      </p:sp>
      <p:sp>
        <p:nvSpPr>
          <p:cNvPr id="4" name="Google Shape;307;p8">
            <a:extLst>
              <a:ext uri="{FF2B5EF4-FFF2-40B4-BE49-F238E27FC236}">
                <a16:creationId xmlns:a16="http://schemas.microsoft.com/office/drawing/2014/main" id="{13CFC150-0937-6A46-035A-FF5F9F4F633C}"/>
              </a:ext>
            </a:extLst>
          </p:cNvPr>
          <p:cNvSpPr txBox="1">
            <a:spLocks/>
          </p:cNvSpPr>
          <p:nvPr/>
        </p:nvSpPr>
        <p:spPr>
          <a:xfrm>
            <a:off x="398527" y="925944"/>
            <a:ext cx="3264195" cy="492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defRPr>
                <a:latin typeface="Source Sans Pro Bold"/>
                <a:ea typeface="Source Sans Pro Bold"/>
                <a:cs typeface="Source Sans Pro Bold"/>
                <a:sym typeface="Source Sans Pro Bold"/>
              </a:defRPr>
            </a:pPr>
            <a:r>
              <a:rPr lang="hu-HU" b="1" dirty="0"/>
              <a:t>Sc</a:t>
            </a:r>
            <a:r>
              <a:rPr lang="fr-FR" b="1" dirty="0"/>
              <a:t>é</a:t>
            </a:r>
            <a:r>
              <a:rPr lang="hu-HU" b="1" dirty="0"/>
              <a:t>nario</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Title 1"/>
          <p:cNvSpPr txBox="1">
            <a:spLocks noGrp="1"/>
          </p:cNvSpPr>
          <p:nvPr>
            <p:ph type="title"/>
          </p:nvPr>
        </p:nvSpPr>
        <p:spPr>
          <a:xfrm>
            <a:off x="174838" y="0"/>
            <a:ext cx="7305253" cy="646113"/>
          </a:xfrm>
          <a:prstGeom prst="rect">
            <a:avLst/>
          </a:prstGeom>
        </p:spPr>
        <p:txBody>
          <a:bodyPr>
            <a:normAutofit fontScale="90000"/>
          </a:bodyPr>
          <a:lstStyle/>
          <a:p>
            <a:r>
              <a:rPr lang="en-GB" b="1" dirty="0" err="1"/>
              <a:t>Légende</a:t>
            </a:r>
            <a:r>
              <a:rPr lang="en-GB" b="1" dirty="0"/>
              <a:t> des </a:t>
            </a:r>
            <a:r>
              <a:rPr lang="en-GB" b="1" dirty="0" err="1"/>
              <a:t>cartes</a:t>
            </a:r>
            <a:r>
              <a:rPr lang="en-GB" b="1" dirty="0"/>
              <a:t> – Carte-</a:t>
            </a:r>
            <a:r>
              <a:rPr lang="en-GB" b="1" dirty="0" err="1"/>
              <a:t>personnage</a:t>
            </a:r>
            <a:endParaRPr b="1"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783" t="47012" r="54384" b="19217"/>
          <a:stretch/>
        </p:blipFill>
        <p:spPr bwMode="auto">
          <a:xfrm>
            <a:off x="1754239" y="1226604"/>
            <a:ext cx="8223419" cy="4587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CA13C-275F-2384-6C9D-BE1C4FEB960B}"/>
              </a:ext>
            </a:extLst>
          </p:cNvPr>
          <p:cNvSpPr txBox="1">
            <a:spLocks/>
          </p:cNvSpPr>
          <p:nvPr/>
        </p:nvSpPr>
        <p:spPr>
          <a:xfrm>
            <a:off x="144858" y="91451"/>
            <a:ext cx="733523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GB" b="1" dirty="0" err="1"/>
              <a:t>Légende</a:t>
            </a:r>
            <a:r>
              <a:rPr lang="en-GB" b="1" dirty="0"/>
              <a:t> des </a:t>
            </a:r>
            <a:r>
              <a:rPr lang="en-GB" b="1" dirty="0" err="1"/>
              <a:t>cartes</a:t>
            </a:r>
            <a:r>
              <a:rPr lang="en-GB" b="1" dirty="0"/>
              <a:t> – Carte-aliment</a:t>
            </a:r>
            <a:endParaRPr lang="en-US" b="1"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078" t="42876" r="54385" b="26542"/>
          <a:stretch/>
        </p:blipFill>
        <p:spPr bwMode="auto">
          <a:xfrm>
            <a:off x="1888391" y="1527109"/>
            <a:ext cx="8409041" cy="4281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Content Placeholder 2"/>
          <p:cNvSpPr txBox="1">
            <a:spLocks noGrp="1"/>
          </p:cNvSpPr>
          <p:nvPr>
            <p:ph type="body" sz="half" idx="1"/>
          </p:nvPr>
        </p:nvSpPr>
        <p:spPr>
          <a:xfrm>
            <a:off x="4175201" y="1694550"/>
            <a:ext cx="7529514" cy="3558840"/>
          </a:xfrm>
          <a:prstGeom prst="rect">
            <a:avLst/>
          </a:prstGeom>
        </p:spPr>
        <p:txBody>
          <a:bodyPr>
            <a:normAutofit fontScale="85000" lnSpcReduction="10000"/>
          </a:bodyPr>
          <a:lstStyle/>
          <a:p>
            <a:pPr marL="342900" lvl="1" indent="-342900">
              <a:lnSpc>
                <a:spcPct val="110000"/>
              </a:lnSpc>
              <a:spcBef>
                <a:spcPts val="100"/>
              </a:spcBef>
              <a:buClr>
                <a:schemeClr val="accent3"/>
              </a:buClr>
              <a:buFont typeface="Arial"/>
              <a:buChar char="•"/>
            </a:pPr>
            <a:r>
              <a:rPr lang="fr-FR" dirty="0"/>
              <a:t>Afin d’investiguer l’épidémie vous devez déterminer les éléments suivants:</a:t>
            </a:r>
          </a:p>
          <a:p>
            <a:pPr marL="742950" lvl="2" indent="-342900">
              <a:lnSpc>
                <a:spcPct val="110000"/>
              </a:lnSpc>
              <a:spcBef>
                <a:spcPts val="100"/>
              </a:spcBef>
              <a:buClr>
                <a:schemeClr val="accent3"/>
              </a:buClr>
              <a:buFont typeface="Courier New" panose="02070309020205020404" pitchFamily="49" charset="0"/>
              <a:buChar char="o"/>
            </a:pPr>
            <a:r>
              <a:rPr lang="fr-FR" dirty="0"/>
              <a:t>Liste des cas</a:t>
            </a:r>
          </a:p>
          <a:p>
            <a:pPr marL="742950" lvl="2" indent="-342900">
              <a:lnSpc>
                <a:spcPct val="110000"/>
              </a:lnSpc>
              <a:spcBef>
                <a:spcPts val="100"/>
              </a:spcBef>
              <a:buClr>
                <a:schemeClr val="accent3"/>
              </a:buClr>
              <a:buFont typeface="Courier New" panose="02070309020205020404" pitchFamily="49" charset="0"/>
              <a:buChar char="o"/>
            </a:pPr>
            <a:r>
              <a:rPr lang="fr-FR" dirty="0"/>
              <a:t>Taux d’attaque par aliment consommé</a:t>
            </a:r>
          </a:p>
          <a:p>
            <a:pPr marL="742950" lvl="2" indent="-342900">
              <a:lnSpc>
                <a:spcPct val="110000"/>
              </a:lnSpc>
              <a:spcBef>
                <a:spcPts val="100"/>
              </a:spcBef>
              <a:buClr>
                <a:schemeClr val="accent3"/>
              </a:buClr>
              <a:buFont typeface="Courier New" panose="02070309020205020404" pitchFamily="49" charset="0"/>
              <a:buChar char="o"/>
            </a:pPr>
            <a:r>
              <a:rPr lang="fr-FR" dirty="0"/>
              <a:t>Taux d’attaque par âge et par sexe</a:t>
            </a:r>
          </a:p>
          <a:p>
            <a:pPr marL="742950" lvl="2" indent="-342900">
              <a:lnSpc>
                <a:spcPct val="110000"/>
              </a:lnSpc>
              <a:spcBef>
                <a:spcPts val="100"/>
              </a:spcBef>
              <a:buClr>
                <a:schemeClr val="accent3"/>
              </a:buClr>
              <a:buFont typeface="Courier New" panose="02070309020205020404" pitchFamily="49" charset="0"/>
              <a:buChar char="o"/>
            </a:pPr>
            <a:r>
              <a:rPr lang="fr-FR" dirty="0"/>
              <a:t>Risques relatifs et pourcentage de cas exposés</a:t>
            </a:r>
          </a:p>
          <a:p>
            <a:pPr marL="342900" lvl="1" indent="-342900">
              <a:lnSpc>
                <a:spcPct val="110000"/>
              </a:lnSpc>
              <a:spcBef>
                <a:spcPts val="100"/>
              </a:spcBef>
              <a:buClr>
                <a:schemeClr val="accent3"/>
              </a:buClr>
              <a:buFont typeface="Arial"/>
              <a:buChar char="•"/>
            </a:pPr>
            <a:endParaRPr lang="fr-FR" dirty="0"/>
          </a:p>
          <a:p>
            <a:pPr marL="342900" lvl="1" indent="-342900">
              <a:lnSpc>
                <a:spcPct val="110000"/>
              </a:lnSpc>
              <a:spcBef>
                <a:spcPts val="100"/>
              </a:spcBef>
              <a:buClr>
                <a:schemeClr val="accent3"/>
              </a:buClr>
              <a:buFont typeface="Arial"/>
              <a:buChar char="•"/>
            </a:pPr>
            <a:r>
              <a:rPr lang="fr-FR" dirty="0"/>
              <a:t>Vous devez créer une courbe épidémique pour cet évènement. </a:t>
            </a:r>
          </a:p>
          <a:p>
            <a:pPr marL="0" lvl="1" indent="0">
              <a:lnSpc>
                <a:spcPct val="110000"/>
              </a:lnSpc>
              <a:spcBef>
                <a:spcPts val="100"/>
              </a:spcBef>
              <a:buClr>
                <a:schemeClr val="accent3"/>
              </a:buClr>
              <a:buNone/>
            </a:pPr>
            <a:endParaRPr lang="fr-FR" dirty="0"/>
          </a:p>
          <a:p>
            <a:pPr marL="0" lvl="1" indent="0">
              <a:lnSpc>
                <a:spcPct val="110000"/>
              </a:lnSpc>
              <a:spcBef>
                <a:spcPts val="100"/>
              </a:spcBef>
              <a:buClr>
                <a:schemeClr val="accent3"/>
              </a:buClr>
              <a:buNone/>
            </a:pPr>
            <a:r>
              <a:rPr lang="fr-FR" dirty="0"/>
              <a:t>Note: Si besoin, des formulaires sont à votre disposition pour vous aider dans ces tâches.</a:t>
            </a:r>
          </a:p>
        </p:txBody>
      </p:sp>
      <p:sp>
        <p:nvSpPr>
          <p:cNvPr id="4" name="Google Shape;307;p8">
            <a:extLst>
              <a:ext uri="{FF2B5EF4-FFF2-40B4-BE49-F238E27FC236}">
                <a16:creationId xmlns:a16="http://schemas.microsoft.com/office/drawing/2014/main" id="{2CDBF996-9E15-FDC1-D83A-AD515FA3C208}"/>
              </a:ext>
            </a:extLst>
          </p:cNvPr>
          <p:cNvSpPr txBox="1">
            <a:spLocks/>
          </p:cNvSpPr>
          <p:nvPr/>
        </p:nvSpPr>
        <p:spPr>
          <a:xfrm>
            <a:off x="417577" y="897369"/>
            <a:ext cx="3264195" cy="492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defRPr>
                <a:latin typeface="Source Sans Pro Bold"/>
                <a:ea typeface="Source Sans Pro Bold"/>
                <a:cs typeface="Source Sans Pro Bold"/>
                <a:sym typeface="Source Sans Pro Bold"/>
              </a:defRPr>
            </a:pPr>
            <a:r>
              <a:rPr lang="hu-HU" b="1" dirty="0" err="1"/>
              <a:t>Instructions</a:t>
            </a:r>
            <a:endParaRPr lang="hu-HU" b="1"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 name="Rectangle 3"/>
          <p:cNvSpPr txBox="1">
            <a:spLocks noGrp="1"/>
          </p:cNvSpPr>
          <p:nvPr>
            <p:ph type="body" idx="1"/>
          </p:nvPr>
        </p:nvSpPr>
        <p:spPr>
          <a:xfrm>
            <a:off x="5734767" y="1881420"/>
            <a:ext cx="3892390" cy="359004"/>
          </a:xfrm>
          <a:prstGeom prst="rect">
            <a:avLst/>
          </a:prstGeom>
        </p:spPr>
        <p:txBody>
          <a:bodyPr>
            <a:normAutofit fontScale="92500" lnSpcReduction="20000"/>
          </a:bodyPr>
          <a:lstStyle/>
          <a:p>
            <a:r>
              <a:rPr lang="fr-FR" dirty="0"/>
              <a:t>Total des exposés</a:t>
            </a:r>
            <a:endParaRPr dirty="0"/>
          </a:p>
        </p:txBody>
      </p:sp>
      <p:grpSp>
        <p:nvGrpSpPr>
          <p:cNvPr id="373" name="Group 17"/>
          <p:cNvGrpSpPr/>
          <p:nvPr/>
        </p:nvGrpSpPr>
        <p:grpSpPr>
          <a:xfrm>
            <a:off x="675197" y="976644"/>
            <a:ext cx="4362755" cy="2754377"/>
            <a:chOff x="295772" y="115703"/>
            <a:chExt cx="2661669" cy="1941697"/>
          </a:xfrm>
        </p:grpSpPr>
        <p:grpSp>
          <p:nvGrpSpPr>
            <p:cNvPr id="359" name="Rectangle 4"/>
            <p:cNvGrpSpPr/>
            <p:nvPr/>
          </p:nvGrpSpPr>
          <p:grpSpPr>
            <a:xfrm>
              <a:off x="1325880" y="457200"/>
              <a:ext cx="609601" cy="793750"/>
              <a:chOff x="0" y="0"/>
              <a:chExt cx="609600" cy="793750"/>
            </a:xfrm>
          </p:grpSpPr>
          <p:sp>
            <p:nvSpPr>
              <p:cNvPr id="357" name="Rectangle"/>
              <p:cNvSpPr/>
              <p:nvPr/>
            </p:nvSpPr>
            <p:spPr>
              <a:xfrm>
                <a:off x="0" y="0"/>
                <a:ext cx="609600" cy="793750"/>
              </a:xfrm>
              <a:prstGeom prst="rect">
                <a:avLst/>
              </a:prstGeom>
              <a:solidFill>
                <a:schemeClr val="accent1">
                  <a:alpha val="36862"/>
                </a:schemeClr>
              </a:solidFill>
              <a:ln w="28575" cap="flat">
                <a:solidFill>
                  <a:schemeClr val="accent2"/>
                </a:solidFill>
                <a:prstDash val="solid"/>
                <a:miter lim="800000"/>
              </a:ln>
              <a:effectLst/>
            </p:spPr>
            <p:txBody>
              <a:bodyPr wrap="square" lIns="45719" tIns="45719" rIns="45719" bIns="45719" numCol="1" anchor="ctr">
                <a:noAutofit/>
              </a:bodyPr>
              <a:lstStyle/>
              <a:p>
                <a:pPr algn="ctr"/>
                <a:endParaRPr/>
              </a:p>
            </p:txBody>
          </p:sp>
          <p:sp>
            <p:nvSpPr>
              <p:cNvPr id="358" name="a"/>
              <p:cNvSpPr txBox="1"/>
              <p:nvPr/>
            </p:nvSpPr>
            <p:spPr>
              <a:xfrm>
                <a:off x="188722" y="192405"/>
                <a:ext cx="232156" cy="408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algn="ctr">
                  <a:defRPr sz="2000">
                    <a:latin typeface="+mj-lt"/>
                    <a:ea typeface="+mj-ea"/>
                    <a:cs typeface="+mj-cs"/>
                    <a:sym typeface="Source Sans Pro Regular"/>
                  </a:defRPr>
                </a:lvl1pPr>
              </a:lstStyle>
              <a:p>
                <a:r>
                  <a:t>a</a:t>
                </a:r>
              </a:p>
            </p:txBody>
          </p:sp>
        </p:grpSp>
        <p:grpSp>
          <p:nvGrpSpPr>
            <p:cNvPr id="362" name="Rectangle 5"/>
            <p:cNvGrpSpPr/>
            <p:nvPr/>
          </p:nvGrpSpPr>
          <p:grpSpPr>
            <a:xfrm>
              <a:off x="1935479" y="457200"/>
              <a:ext cx="609601" cy="793750"/>
              <a:chOff x="0" y="0"/>
              <a:chExt cx="609600" cy="793750"/>
            </a:xfrm>
          </p:grpSpPr>
          <p:sp>
            <p:nvSpPr>
              <p:cNvPr id="360" name="Rectangle"/>
              <p:cNvSpPr/>
              <p:nvPr/>
            </p:nvSpPr>
            <p:spPr>
              <a:xfrm>
                <a:off x="0" y="0"/>
                <a:ext cx="609600" cy="793750"/>
              </a:xfrm>
              <a:prstGeom prst="rect">
                <a:avLst/>
              </a:prstGeom>
              <a:solidFill>
                <a:schemeClr val="accent1">
                  <a:alpha val="36862"/>
                </a:schemeClr>
              </a:solidFill>
              <a:ln w="28575" cap="flat">
                <a:solidFill>
                  <a:schemeClr val="accent2"/>
                </a:solidFill>
                <a:prstDash val="solid"/>
                <a:miter lim="800000"/>
              </a:ln>
              <a:effectLst/>
            </p:spPr>
            <p:txBody>
              <a:bodyPr wrap="square" lIns="45719" tIns="45719" rIns="45719" bIns="45719" numCol="1" anchor="ctr">
                <a:noAutofit/>
              </a:bodyPr>
              <a:lstStyle/>
              <a:p>
                <a:pPr algn="ctr"/>
                <a:endParaRPr/>
              </a:p>
            </p:txBody>
          </p:sp>
          <p:sp>
            <p:nvSpPr>
              <p:cNvPr id="361" name="b"/>
              <p:cNvSpPr txBox="1"/>
              <p:nvPr/>
            </p:nvSpPr>
            <p:spPr>
              <a:xfrm>
                <a:off x="182499" y="192405"/>
                <a:ext cx="244602" cy="408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algn="ctr">
                  <a:defRPr sz="2000">
                    <a:latin typeface="+mj-lt"/>
                    <a:ea typeface="+mj-ea"/>
                    <a:cs typeface="+mj-cs"/>
                    <a:sym typeface="Source Sans Pro Regular"/>
                  </a:defRPr>
                </a:lvl1pPr>
              </a:lstStyle>
              <a:p>
                <a:r>
                  <a:t>b</a:t>
                </a:r>
              </a:p>
            </p:txBody>
          </p:sp>
        </p:grpSp>
        <p:grpSp>
          <p:nvGrpSpPr>
            <p:cNvPr id="365" name="Rectangle 6"/>
            <p:cNvGrpSpPr/>
            <p:nvPr/>
          </p:nvGrpSpPr>
          <p:grpSpPr>
            <a:xfrm>
              <a:off x="1325880" y="1219200"/>
              <a:ext cx="609601" cy="838200"/>
              <a:chOff x="0" y="0"/>
              <a:chExt cx="609600" cy="838200"/>
            </a:xfrm>
          </p:grpSpPr>
          <p:sp>
            <p:nvSpPr>
              <p:cNvPr id="363" name="Rectangle"/>
              <p:cNvSpPr/>
              <p:nvPr/>
            </p:nvSpPr>
            <p:spPr>
              <a:xfrm>
                <a:off x="0" y="0"/>
                <a:ext cx="609600" cy="838200"/>
              </a:xfrm>
              <a:prstGeom prst="rect">
                <a:avLst/>
              </a:prstGeom>
              <a:solidFill>
                <a:schemeClr val="accent1">
                  <a:alpha val="36862"/>
                </a:schemeClr>
              </a:solidFill>
              <a:ln w="28575" cap="flat">
                <a:solidFill>
                  <a:schemeClr val="accent2"/>
                </a:solidFill>
                <a:prstDash val="solid"/>
                <a:miter lim="800000"/>
              </a:ln>
              <a:effectLst/>
            </p:spPr>
            <p:txBody>
              <a:bodyPr wrap="square" lIns="45719" tIns="45719" rIns="45719" bIns="45719" numCol="1" anchor="ctr">
                <a:noAutofit/>
              </a:bodyPr>
              <a:lstStyle/>
              <a:p>
                <a:pPr algn="ctr"/>
                <a:endParaRPr/>
              </a:p>
            </p:txBody>
          </p:sp>
          <p:sp>
            <p:nvSpPr>
              <p:cNvPr id="364" name="c"/>
              <p:cNvSpPr txBox="1"/>
              <p:nvPr/>
            </p:nvSpPr>
            <p:spPr>
              <a:xfrm>
                <a:off x="194818" y="214629"/>
                <a:ext cx="219965" cy="408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algn="ctr">
                  <a:defRPr sz="2000">
                    <a:latin typeface="+mj-lt"/>
                    <a:ea typeface="+mj-ea"/>
                    <a:cs typeface="+mj-cs"/>
                    <a:sym typeface="Source Sans Pro Regular"/>
                  </a:defRPr>
                </a:lvl1pPr>
              </a:lstStyle>
              <a:p>
                <a:r>
                  <a:t>c</a:t>
                </a:r>
              </a:p>
            </p:txBody>
          </p:sp>
        </p:grpSp>
        <p:grpSp>
          <p:nvGrpSpPr>
            <p:cNvPr id="368" name="Rectangle 7"/>
            <p:cNvGrpSpPr/>
            <p:nvPr/>
          </p:nvGrpSpPr>
          <p:grpSpPr>
            <a:xfrm>
              <a:off x="1935479" y="1219200"/>
              <a:ext cx="609601" cy="838200"/>
              <a:chOff x="0" y="0"/>
              <a:chExt cx="609600" cy="838200"/>
            </a:xfrm>
          </p:grpSpPr>
          <p:sp>
            <p:nvSpPr>
              <p:cNvPr id="366" name="Rectangle"/>
              <p:cNvSpPr/>
              <p:nvPr/>
            </p:nvSpPr>
            <p:spPr>
              <a:xfrm>
                <a:off x="0" y="0"/>
                <a:ext cx="609600" cy="838200"/>
              </a:xfrm>
              <a:prstGeom prst="rect">
                <a:avLst/>
              </a:prstGeom>
              <a:solidFill>
                <a:schemeClr val="accent1">
                  <a:alpha val="36862"/>
                </a:schemeClr>
              </a:solidFill>
              <a:ln w="28575" cap="flat">
                <a:solidFill>
                  <a:schemeClr val="accent2"/>
                </a:solidFill>
                <a:prstDash val="solid"/>
                <a:miter lim="800000"/>
              </a:ln>
              <a:effectLst/>
            </p:spPr>
            <p:txBody>
              <a:bodyPr wrap="square" lIns="45719" tIns="45719" rIns="45719" bIns="45719" numCol="1" anchor="ctr">
                <a:noAutofit/>
              </a:bodyPr>
              <a:lstStyle/>
              <a:p>
                <a:pPr algn="ctr"/>
                <a:endParaRPr/>
              </a:p>
            </p:txBody>
          </p:sp>
          <p:sp>
            <p:nvSpPr>
              <p:cNvPr id="367" name="d"/>
              <p:cNvSpPr txBox="1"/>
              <p:nvPr/>
            </p:nvSpPr>
            <p:spPr>
              <a:xfrm>
                <a:off x="182245" y="214629"/>
                <a:ext cx="245111" cy="408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algn="ctr">
                  <a:defRPr sz="2000">
                    <a:latin typeface="+mj-lt"/>
                    <a:ea typeface="+mj-ea"/>
                    <a:cs typeface="+mj-cs"/>
                    <a:sym typeface="Source Sans Pro Regular"/>
                  </a:defRPr>
                </a:lvl1pPr>
              </a:lstStyle>
              <a:p>
                <a:r>
                  <a:t>d</a:t>
                </a:r>
              </a:p>
            </p:txBody>
          </p:sp>
        </p:grpSp>
        <p:sp>
          <p:nvSpPr>
            <p:cNvPr id="369" name="Text Box 8"/>
            <p:cNvSpPr txBox="1"/>
            <p:nvPr/>
          </p:nvSpPr>
          <p:spPr>
            <a:xfrm>
              <a:off x="295772" y="735778"/>
              <a:ext cx="975361" cy="26035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spcBef>
                  <a:spcPts val="1000"/>
                </a:spcBef>
                <a:defRPr>
                  <a:latin typeface="+mj-lt"/>
                  <a:ea typeface="+mj-ea"/>
                  <a:cs typeface="+mj-cs"/>
                  <a:sym typeface="Source Sans Pro Regular"/>
                </a:defRPr>
              </a:lvl1pPr>
            </a:lstStyle>
            <a:p>
              <a:pPr algn="r"/>
              <a:r>
                <a:rPr lang="fr-FR" dirty="0"/>
                <a:t>Exposé</a:t>
              </a:r>
              <a:endParaRPr dirty="0"/>
            </a:p>
          </p:txBody>
        </p:sp>
        <p:sp>
          <p:nvSpPr>
            <p:cNvPr id="370" name="Text Box 9"/>
            <p:cNvSpPr txBox="1"/>
            <p:nvPr/>
          </p:nvSpPr>
          <p:spPr>
            <a:xfrm>
              <a:off x="326090" y="1493676"/>
              <a:ext cx="975361" cy="26035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spcBef>
                  <a:spcPts val="1000"/>
                </a:spcBef>
                <a:defRPr>
                  <a:latin typeface="+mj-lt"/>
                  <a:ea typeface="+mj-ea"/>
                  <a:cs typeface="+mj-cs"/>
                  <a:sym typeface="Source Sans Pro Regular"/>
                </a:defRPr>
              </a:lvl1pPr>
            </a:lstStyle>
            <a:p>
              <a:pPr algn="r"/>
              <a:r>
                <a:rPr lang="fr-FR" dirty="0"/>
                <a:t>Non exposé</a:t>
              </a:r>
              <a:endParaRPr dirty="0"/>
            </a:p>
          </p:txBody>
        </p:sp>
        <p:sp>
          <p:nvSpPr>
            <p:cNvPr id="371" name="Text Box 10"/>
            <p:cNvSpPr txBox="1"/>
            <p:nvPr/>
          </p:nvSpPr>
          <p:spPr>
            <a:xfrm>
              <a:off x="1935479" y="127533"/>
              <a:ext cx="1021962" cy="28857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spcBef>
                  <a:spcPts val="1000"/>
                </a:spcBef>
                <a:defRPr>
                  <a:latin typeface="+mj-lt"/>
                  <a:ea typeface="+mj-ea"/>
                  <a:cs typeface="+mj-cs"/>
                  <a:sym typeface="Source Sans Pro Regular"/>
                </a:defRPr>
              </a:lvl1pPr>
            </a:lstStyle>
            <a:p>
              <a:r>
                <a:rPr lang="fr-FR" dirty="0"/>
                <a:t>Non malade</a:t>
              </a:r>
              <a:endParaRPr dirty="0"/>
            </a:p>
          </p:txBody>
        </p:sp>
        <p:sp>
          <p:nvSpPr>
            <p:cNvPr id="372" name="Text Box 11"/>
            <p:cNvSpPr txBox="1"/>
            <p:nvPr/>
          </p:nvSpPr>
          <p:spPr>
            <a:xfrm>
              <a:off x="1317822" y="115703"/>
              <a:ext cx="617657" cy="28857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spcBef>
                  <a:spcPts val="1000"/>
                </a:spcBef>
                <a:defRPr>
                  <a:latin typeface="+mj-lt"/>
                  <a:ea typeface="+mj-ea"/>
                  <a:cs typeface="+mj-cs"/>
                  <a:sym typeface="Source Sans Pro Regular"/>
                </a:defRPr>
              </a:lvl1pPr>
            </a:lstStyle>
            <a:p>
              <a:r>
                <a:rPr lang="fr-FR" dirty="0"/>
                <a:t>Malade</a:t>
              </a:r>
              <a:endParaRPr dirty="0"/>
            </a:p>
          </p:txBody>
        </p:sp>
      </p:grpSp>
      <p:sp>
        <p:nvSpPr>
          <p:cNvPr id="374" name="Text Box 13"/>
          <p:cNvSpPr txBox="1"/>
          <p:nvPr/>
        </p:nvSpPr>
        <p:spPr>
          <a:xfrm>
            <a:off x="4541520" y="1753841"/>
            <a:ext cx="1051561" cy="485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1400"/>
              </a:spcBef>
              <a:defRPr sz="2400">
                <a:latin typeface="+mj-lt"/>
                <a:ea typeface="+mj-ea"/>
                <a:cs typeface="+mj-cs"/>
                <a:sym typeface="Source Sans Pro Regular"/>
              </a:defRPr>
            </a:lvl1pPr>
          </a:lstStyle>
          <a:p>
            <a:r>
              <a:rPr dirty="0"/>
              <a:t>a + b</a:t>
            </a:r>
          </a:p>
        </p:txBody>
      </p:sp>
      <p:sp>
        <p:nvSpPr>
          <p:cNvPr id="375" name="Text Box 14"/>
          <p:cNvSpPr txBox="1"/>
          <p:nvPr/>
        </p:nvSpPr>
        <p:spPr>
          <a:xfrm>
            <a:off x="4541520" y="2893462"/>
            <a:ext cx="1051561" cy="485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1400"/>
              </a:spcBef>
              <a:defRPr sz="2400">
                <a:latin typeface="+mj-lt"/>
                <a:ea typeface="+mj-ea"/>
                <a:cs typeface="+mj-cs"/>
                <a:sym typeface="Source Sans Pro Regular"/>
              </a:defRPr>
            </a:lvl1pPr>
          </a:lstStyle>
          <a:p>
            <a:r>
              <a:rPr dirty="0"/>
              <a:t>c + d</a:t>
            </a:r>
          </a:p>
        </p:txBody>
      </p:sp>
      <p:sp>
        <p:nvSpPr>
          <p:cNvPr id="376" name="Text Box 15"/>
          <p:cNvSpPr txBox="1"/>
          <p:nvPr/>
        </p:nvSpPr>
        <p:spPr>
          <a:xfrm>
            <a:off x="3509172" y="3687495"/>
            <a:ext cx="1051561" cy="485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1400"/>
              </a:spcBef>
              <a:defRPr sz="2400">
                <a:latin typeface="+mj-lt"/>
                <a:ea typeface="+mj-ea"/>
                <a:cs typeface="+mj-cs"/>
                <a:sym typeface="Source Sans Pro Regular"/>
              </a:defRPr>
            </a:lvl1pPr>
          </a:lstStyle>
          <a:p>
            <a:r>
              <a:rPr dirty="0"/>
              <a:t>b + d</a:t>
            </a:r>
          </a:p>
        </p:txBody>
      </p:sp>
      <p:sp>
        <p:nvSpPr>
          <p:cNvPr id="377" name="Text Box 16"/>
          <p:cNvSpPr txBox="1"/>
          <p:nvPr/>
        </p:nvSpPr>
        <p:spPr>
          <a:xfrm>
            <a:off x="2407570" y="3686953"/>
            <a:ext cx="822961" cy="485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1400"/>
              </a:spcBef>
              <a:defRPr sz="2400">
                <a:latin typeface="+mj-lt"/>
                <a:ea typeface="+mj-ea"/>
                <a:cs typeface="+mj-cs"/>
                <a:sym typeface="Source Sans Pro Regular"/>
              </a:defRPr>
            </a:lvl1pPr>
          </a:lstStyle>
          <a:p>
            <a:r>
              <a:rPr dirty="0"/>
              <a:t>a + c</a:t>
            </a:r>
          </a:p>
        </p:txBody>
      </p:sp>
      <p:sp>
        <p:nvSpPr>
          <p:cNvPr id="378" name="Rectangle 19"/>
          <p:cNvSpPr txBox="1"/>
          <p:nvPr/>
        </p:nvSpPr>
        <p:spPr>
          <a:xfrm>
            <a:off x="5772552" y="2916938"/>
            <a:ext cx="4556760"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marL="342900" indent="-342900">
              <a:spcBef>
                <a:spcPts val="500"/>
              </a:spcBef>
              <a:defRPr sz="2400">
                <a:latin typeface="+mj-lt"/>
                <a:ea typeface="+mj-ea"/>
                <a:cs typeface="+mj-cs"/>
                <a:sym typeface="Source Sans Pro Regular"/>
              </a:defRPr>
            </a:lvl1pPr>
          </a:lstStyle>
          <a:p>
            <a:r>
              <a:rPr dirty="0"/>
              <a:t>Total </a:t>
            </a:r>
            <a:r>
              <a:rPr lang="fr-FR" dirty="0"/>
              <a:t>des non exposés</a:t>
            </a:r>
            <a:endParaRPr dirty="0"/>
          </a:p>
        </p:txBody>
      </p:sp>
      <p:sp>
        <p:nvSpPr>
          <p:cNvPr id="379" name="Rectangle 20"/>
          <p:cNvSpPr txBox="1"/>
          <p:nvPr/>
        </p:nvSpPr>
        <p:spPr>
          <a:xfrm>
            <a:off x="3124201" y="5525123"/>
            <a:ext cx="4556761"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marL="342900" indent="-342900">
              <a:spcBef>
                <a:spcPts val="500"/>
              </a:spcBef>
              <a:defRPr sz="2400">
                <a:latin typeface="+mj-lt"/>
                <a:ea typeface="+mj-ea"/>
                <a:cs typeface="+mj-cs"/>
                <a:sym typeface="Source Sans Pro Regular"/>
              </a:defRPr>
            </a:lvl1pPr>
          </a:lstStyle>
          <a:p>
            <a:r>
              <a:rPr dirty="0"/>
              <a:t>Total </a:t>
            </a:r>
            <a:r>
              <a:rPr lang="fr-FR" dirty="0"/>
              <a:t>des cas</a:t>
            </a:r>
            <a:r>
              <a:rPr dirty="0"/>
              <a:t>/</a:t>
            </a:r>
            <a:r>
              <a:rPr lang="fr-FR" dirty="0"/>
              <a:t>malades</a:t>
            </a:r>
            <a:endParaRPr dirty="0"/>
          </a:p>
        </p:txBody>
      </p:sp>
      <p:sp>
        <p:nvSpPr>
          <p:cNvPr id="380" name="Line 21"/>
          <p:cNvSpPr/>
          <p:nvPr/>
        </p:nvSpPr>
        <p:spPr>
          <a:xfrm flipH="1">
            <a:off x="2819050" y="4126149"/>
            <a:ext cx="1" cy="1371601"/>
          </a:xfrm>
          <a:prstGeom prst="line">
            <a:avLst/>
          </a:prstGeom>
          <a:ln w="38100">
            <a:solidFill>
              <a:srgbClr val="0033CC"/>
            </a:solidFill>
            <a:tailEnd type="triangle"/>
          </a:ln>
        </p:spPr>
        <p:txBody>
          <a:bodyPr lIns="45719" rIns="45719"/>
          <a:lstStyle/>
          <a:p>
            <a:endParaRPr/>
          </a:p>
        </p:txBody>
      </p:sp>
      <p:sp>
        <p:nvSpPr>
          <p:cNvPr id="381" name="Rectangle 22"/>
          <p:cNvSpPr txBox="1"/>
          <p:nvPr/>
        </p:nvSpPr>
        <p:spPr>
          <a:xfrm>
            <a:off x="3834415" y="4867556"/>
            <a:ext cx="5242560"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marL="342900" indent="-342900">
              <a:spcBef>
                <a:spcPts val="500"/>
              </a:spcBef>
              <a:defRPr sz="2400">
                <a:latin typeface="+mj-lt"/>
                <a:ea typeface="+mj-ea"/>
                <a:cs typeface="+mj-cs"/>
                <a:sym typeface="Source Sans Pro Regular"/>
              </a:defRPr>
            </a:lvl1pPr>
          </a:lstStyle>
          <a:p>
            <a:r>
              <a:rPr dirty="0"/>
              <a:t>Total </a:t>
            </a:r>
            <a:r>
              <a:rPr lang="fr-FR" dirty="0"/>
              <a:t>des non malades</a:t>
            </a:r>
            <a:endParaRPr dirty="0"/>
          </a:p>
        </p:txBody>
      </p:sp>
      <p:sp>
        <p:nvSpPr>
          <p:cNvPr id="382" name="Line 23"/>
          <p:cNvSpPr/>
          <p:nvPr/>
        </p:nvSpPr>
        <p:spPr>
          <a:xfrm>
            <a:off x="3865047" y="4229712"/>
            <a:ext cx="1" cy="685801"/>
          </a:xfrm>
          <a:prstGeom prst="line">
            <a:avLst/>
          </a:prstGeom>
          <a:ln w="38100">
            <a:solidFill>
              <a:srgbClr val="0033CC"/>
            </a:solidFill>
            <a:tailEnd type="triangle"/>
          </a:ln>
        </p:spPr>
        <p:txBody>
          <a:bodyPr lIns="45719" rIns="45719"/>
          <a:lstStyle/>
          <a:p>
            <a:endParaRPr/>
          </a:p>
        </p:txBody>
      </p:sp>
      <p:sp>
        <p:nvSpPr>
          <p:cNvPr id="2" name="Title 1">
            <a:extLst>
              <a:ext uri="{FF2B5EF4-FFF2-40B4-BE49-F238E27FC236}">
                <a16:creationId xmlns:a16="http://schemas.microsoft.com/office/drawing/2014/main" id="{A048BE40-F440-7775-8868-3349BAF92043}"/>
              </a:ext>
            </a:extLst>
          </p:cNvPr>
          <p:cNvSpPr txBox="1">
            <a:spLocks/>
          </p:cNvSpPr>
          <p:nvPr/>
        </p:nvSpPr>
        <p:spPr>
          <a:xfrm>
            <a:off x="144858" y="91451"/>
            <a:ext cx="620106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 Rappel (1) Tableau 2X2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8" presetClass="entr" presetSubtype="3" fill="hold" grpId="0" nodeType="clickEffect">
                                  <p:stCondLst>
                                    <p:cond delay="0"/>
                                  </p:stCondLst>
                                  <p:iterate>
                                    <p:tmAbs val="0"/>
                                  </p:iterate>
                                  <p:childTnLst>
                                    <p:set>
                                      <p:cBhvr>
                                        <p:cTn id="6" fill="hold"/>
                                        <p:tgtEl>
                                          <p:spTgt spid="355">
                                            <p:bg/>
                                          </p:spTgt>
                                        </p:tgtEl>
                                        <p:attrNameLst>
                                          <p:attrName>style.visibility</p:attrName>
                                        </p:attrNameLst>
                                      </p:cBhvr>
                                      <p:to>
                                        <p:strVal val="visible"/>
                                      </p:to>
                                    </p:set>
                                    <p:animEffect transition="in" filter="strips(upRight)">
                                      <p:cBhvr>
                                        <p:cTn id="7" dur="1000"/>
                                        <p:tgtEl>
                                          <p:spTgt spid="355">
                                            <p:bg/>
                                          </p:spTgt>
                                        </p:tgtEl>
                                      </p:cBhvr>
                                    </p:animEffect>
                                  </p:childTnLst>
                                </p:cTn>
                              </p:par>
                              <p:par>
                                <p:cTn id="8" presetID="18" presetClass="entr" presetSubtype="3" fill="hold" grpId="0" nodeType="withEffect">
                                  <p:stCondLst>
                                    <p:cond delay="0"/>
                                  </p:stCondLst>
                                  <p:iterate>
                                    <p:tmAbs val="0"/>
                                  </p:iterate>
                                  <p:childTnLst>
                                    <p:set>
                                      <p:cBhvr>
                                        <p:cTn id="9" fill="hold"/>
                                        <p:tgtEl>
                                          <p:spTgt spid="355">
                                            <p:txEl>
                                              <p:pRg st="0" end="0"/>
                                            </p:txEl>
                                          </p:spTgt>
                                        </p:tgtEl>
                                        <p:attrNameLst>
                                          <p:attrName>style.visibility</p:attrName>
                                        </p:attrNameLst>
                                      </p:cBhvr>
                                      <p:to>
                                        <p:strVal val="visible"/>
                                      </p:to>
                                    </p:set>
                                    <p:animEffect transition="in" filter="strips(upRight)">
                                      <p:cBhvr>
                                        <p:cTn id="10" dur="1000"/>
                                        <p:tgtEl>
                                          <p:spTgt spid="35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3" fill="hold" grpId="0" nodeType="clickEffect">
                                  <p:stCondLst>
                                    <p:cond delay="0"/>
                                  </p:stCondLst>
                                  <p:iterate>
                                    <p:tmAbs val="0"/>
                                  </p:iterate>
                                  <p:childTnLst>
                                    <p:set>
                                      <p:cBhvr>
                                        <p:cTn id="14" fill="hold"/>
                                        <p:tgtEl>
                                          <p:spTgt spid="378"/>
                                        </p:tgtEl>
                                        <p:attrNameLst>
                                          <p:attrName>style.visibility</p:attrName>
                                        </p:attrNameLst>
                                      </p:cBhvr>
                                      <p:to>
                                        <p:strVal val="visible"/>
                                      </p:to>
                                    </p:set>
                                    <p:animEffect transition="in" filter="strips(upRight)">
                                      <p:cBhvr>
                                        <p:cTn id="15" dur="1000"/>
                                        <p:tgtEl>
                                          <p:spTgt spid="378"/>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iterate>
                                    <p:tmAbs val="0"/>
                                  </p:iterate>
                                  <p:childTnLst>
                                    <p:set>
                                      <p:cBhvr>
                                        <p:cTn id="19" fill="hold"/>
                                        <p:tgtEl>
                                          <p:spTgt spid="380"/>
                                        </p:tgtEl>
                                        <p:attrNameLst>
                                          <p:attrName>style.visibility</p:attrName>
                                        </p:attrNameLst>
                                      </p:cBhvr>
                                      <p:to>
                                        <p:strVal val="visible"/>
                                      </p:to>
                                    </p:set>
                                    <p:animEffect transition="in" filter="strips(downLeft)">
                                      <p:cBhvr>
                                        <p:cTn id="20" dur="500"/>
                                        <p:tgtEl>
                                          <p:spTgt spid="380"/>
                                        </p:tgtEl>
                                      </p:cBhvr>
                                    </p:animEffect>
                                  </p:childTnLst>
                                </p:cTn>
                              </p:par>
                            </p:childTnLst>
                          </p:cTn>
                        </p:par>
                        <p:par>
                          <p:cTn id="21" fill="hold">
                            <p:stCondLst>
                              <p:cond delay="500"/>
                            </p:stCondLst>
                            <p:childTnLst>
                              <p:par>
                                <p:cTn id="22" presetID="18" presetClass="entr" presetSubtype="6" fill="hold" grpId="0" nodeType="afterEffect">
                                  <p:stCondLst>
                                    <p:cond delay="0"/>
                                  </p:stCondLst>
                                  <p:iterate>
                                    <p:tmAbs val="0"/>
                                  </p:iterate>
                                  <p:childTnLst>
                                    <p:set>
                                      <p:cBhvr>
                                        <p:cTn id="23" fill="hold"/>
                                        <p:tgtEl>
                                          <p:spTgt spid="379"/>
                                        </p:tgtEl>
                                        <p:attrNameLst>
                                          <p:attrName>style.visibility</p:attrName>
                                        </p:attrNameLst>
                                      </p:cBhvr>
                                      <p:to>
                                        <p:strVal val="visible"/>
                                      </p:to>
                                    </p:set>
                                    <p:animEffect transition="in" filter="strips(downRight)">
                                      <p:cBhvr>
                                        <p:cTn id="24" dur="1000"/>
                                        <p:tgtEl>
                                          <p:spTgt spid="379"/>
                                        </p:tgtEl>
                                      </p:cBhvr>
                                    </p:animEffect>
                                  </p:childTnLst>
                                </p:cTn>
                              </p:par>
                            </p:childTnLst>
                          </p:cTn>
                        </p:par>
                      </p:childTnLst>
                    </p:cTn>
                  </p:par>
                  <p:par>
                    <p:cTn id="25" fill="hold">
                      <p:stCondLst>
                        <p:cond delay="indefinite"/>
                      </p:stCondLst>
                      <p:childTnLst>
                        <p:par>
                          <p:cTn id="26" fill="hold">
                            <p:stCondLst>
                              <p:cond delay="0"/>
                            </p:stCondLst>
                            <p:childTnLst>
                              <p:par>
                                <p:cTn id="27" presetID="18" presetClass="entr" presetSubtype="12" fill="hold" grpId="0" nodeType="clickEffect">
                                  <p:stCondLst>
                                    <p:cond delay="0"/>
                                  </p:stCondLst>
                                  <p:iterate>
                                    <p:tmAbs val="0"/>
                                  </p:iterate>
                                  <p:childTnLst>
                                    <p:set>
                                      <p:cBhvr>
                                        <p:cTn id="28" fill="hold"/>
                                        <p:tgtEl>
                                          <p:spTgt spid="382"/>
                                        </p:tgtEl>
                                        <p:attrNameLst>
                                          <p:attrName>style.visibility</p:attrName>
                                        </p:attrNameLst>
                                      </p:cBhvr>
                                      <p:to>
                                        <p:strVal val="visible"/>
                                      </p:to>
                                    </p:set>
                                    <p:animEffect transition="in" filter="strips(downLeft)">
                                      <p:cBhvr>
                                        <p:cTn id="29" dur="500"/>
                                        <p:tgtEl>
                                          <p:spTgt spid="382"/>
                                        </p:tgtEl>
                                      </p:cBhvr>
                                    </p:animEffect>
                                  </p:childTnLst>
                                </p:cTn>
                              </p:par>
                            </p:childTnLst>
                          </p:cTn>
                        </p:par>
                        <p:par>
                          <p:cTn id="30" fill="hold">
                            <p:stCondLst>
                              <p:cond delay="500"/>
                            </p:stCondLst>
                            <p:childTnLst>
                              <p:par>
                                <p:cTn id="31" presetID="18" presetClass="entr" presetSubtype="6" fill="hold" grpId="0" nodeType="afterEffect">
                                  <p:stCondLst>
                                    <p:cond delay="0"/>
                                  </p:stCondLst>
                                  <p:iterate>
                                    <p:tmAbs val="0"/>
                                  </p:iterate>
                                  <p:childTnLst>
                                    <p:set>
                                      <p:cBhvr>
                                        <p:cTn id="32" fill="hold"/>
                                        <p:tgtEl>
                                          <p:spTgt spid="381"/>
                                        </p:tgtEl>
                                        <p:attrNameLst>
                                          <p:attrName>style.visibility</p:attrName>
                                        </p:attrNameLst>
                                      </p:cBhvr>
                                      <p:to>
                                        <p:strVal val="visible"/>
                                      </p:to>
                                    </p:set>
                                    <p:animEffect transition="in" filter="strips(downRight)">
                                      <p:cBhvr>
                                        <p:cTn id="33" dur="1000"/>
                                        <p:tgtEl>
                                          <p:spTgt spid="3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 grpId="0" build="p" animBg="1" advAuto="0"/>
      <p:bldP spid="378" grpId="0" animBg="1" advAuto="0"/>
      <p:bldP spid="379" grpId="0" animBg="1" advAuto="0"/>
      <p:bldP spid="380" grpId="0" animBg="1" advAuto="0"/>
      <p:bldP spid="381" grpId="0" animBg="1" advAuto="0"/>
      <p:bldP spid="382" grpId="0" animBg="1" advAuto="0"/>
    </p:bldLst>
  </p:timing>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3E091183-C8FF-4328-A25E-8B03D0EED385}"/>
</file>

<file path=customXml/itemProps2.xml><?xml version="1.0" encoding="utf-8"?>
<ds:datastoreItem xmlns:ds="http://schemas.openxmlformats.org/officeDocument/2006/customXml" ds:itemID="{BFF142C2-827C-4EC4-8DF3-A3C7CC78DC4E}">
  <ds:schemaRefs>
    <ds:schemaRef ds:uri="http://schemas.microsoft.com/sharepoint/v3/contenttype/forms"/>
  </ds:schemaRefs>
</ds:datastoreItem>
</file>

<file path=customXml/itemProps3.xml><?xml version="1.0" encoding="utf-8"?>
<ds:datastoreItem xmlns:ds="http://schemas.openxmlformats.org/officeDocument/2006/customXml" ds:itemID="{5527646B-090E-48B8-980F-BCE9D00ACFA5}">
  <ds:schemaRefs>
    <ds:schemaRef ds:uri="http://schemas.microsoft.com/office/2006/metadata/properties"/>
    <ds:schemaRef ds:uri="http://purl.org/dc/terms/"/>
    <ds:schemaRef ds:uri="http://schemas.microsoft.com/office/2006/documentManagement/types"/>
    <ds:schemaRef ds:uri="http://schemas.openxmlformats.org/package/2006/metadata/core-properties"/>
    <ds:schemaRef ds:uri="e2a64997-203d-4655-a595-383c2eb1e865"/>
    <ds:schemaRef ds:uri="http://schemas.microsoft.com/office/infopath/2007/PartnerControls"/>
    <ds:schemaRef ds:uri="http://purl.org/dc/elements/1.1/"/>
    <ds:schemaRef ds:uri="450f158c-397a-4a9d-b005-a44c92e0fcc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446</TotalTime>
  <Words>1179</Words>
  <Application>Microsoft Office PowerPoint</Application>
  <PresentationFormat>Widescreen</PresentationFormat>
  <Paragraphs>148</Paragraphs>
  <Slides>19</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Courier New</vt:lpstr>
      <vt:lpstr>Segoe UI</vt:lpstr>
      <vt:lpstr>Source Sans Pro Bold</vt:lpstr>
      <vt:lpstr>Source Sans Pro Regular</vt:lpstr>
      <vt:lpstr>RRT_Theme_v3</vt:lpstr>
      <vt:lpstr>PowerPoint Presentation</vt:lpstr>
      <vt:lpstr>PowerPoint Presentation</vt:lpstr>
      <vt:lpstr>PowerPoint Presentation</vt:lpstr>
      <vt:lpstr>Le jeu de cartes d’Obi</vt:lpstr>
      <vt:lpstr>PowerPoint Presentation</vt:lpstr>
      <vt:lpstr>Légende des cartes – Carte-personnage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Hp</dc:creator>
  <cp:lastModifiedBy>GOMEZ, Paula</cp:lastModifiedBy>
  <cp:revision>31</cp:revision>
  <dcterms:modified xsi:type="dcterms:W3CDTF">2023-06-29T14:39:23Z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131900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